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1260" r:id="rId5"/>
    <p:sldId id="257" r:id="rId6"/>
    <p:sldId id="126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7DAD730-2302-D8D8-2B46-56593A478698}" name="Nilesh Bharakhada" initials="NB" userId="5e4c0c4698b6aac3" providerId="Windows Live"/>
  <p188:author id="{9480DA7B-6C10-803F-A3B7-4E6F1D00A00F}" name="James Critchlow" initials="JC" userId="James Critchlow" providerId="None"/>
  <p188:author id="{6B8FCD9E-BC04-2638-89F1-84665583D06C}" name="Martin Orton" initials="MO" userId="Martin Orton"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aria griffin" initials="mg" lastIdx="1" clrIdx="0">
    <p:extLst>
      <p:ext uri="{19B8F6BF-5375-455C-9EA6-DF929625EA0E}">
        <p15:presenceInfo xmlns:p15="http://schemas.microsoft.com/office/powerpoint/2012/main" userId="c557e03e3306a4f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90" autoAdjust="0"/>
    <p:restoredTop sz="94660"/>
  </p:normalViewPr>
  <p:slideViewPr>
    <p:cSldViewPr snapToGrid="0">
      <p:cViewPr varScale="1">
        <p:scale>
          <a:sx n="114" d="100"/>
          <a:sy n="114" d="100"/>
        </p:scale>
        <p:origin x="48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Critchlow" userId="26ab0bf5-fbc0-4753-ad4b-69943ea2eba9" providerId="ADAL" clId="{868A59B8-FD29-4B7B-A55A-702109DB557A}"/>
    <pc:docChg chg="modSld">
      <pc:chgData name="James Critchlow" userId="26ab0bf5-fbc0-4753-ad4b-69943ea2eba9" providerId="ADAL" clId="{868A59B8-FD29-4B7B-A55A-702109DB557A}" dt="2022-06-08T16:54:47.332" v="103" actId="1076"/>
      <pc:docMkLst>
        <pc:docMk/>
      </pc:docMkLst>
      <pc:sldChg chg="modSp mod delCm">
        <pc:chgData name="James Critchlow" userId="26ab0bf5-fbc0-4753-ad4b-69943ea2eba9" providerId="ADAL" clId="{868A59B8-FD29-4B7B-A55A-702109DB557A}" dt="2022-06-08T16:54:47.332" v="103" actId="1076"/>
        <pc:sldMkLst>
          <pc:docMk/>
          <pc:sldMk cId="884271852" sldId="1264"/>
        </pc:sldMkLst>
        <pc:graphicFrameChg chg="mod modGraphic">
          <ac:chgData name="James Critchlow" userId="26ab0bf5-fbc0-4753-ad4b-69943ea2eba9" providerId="ADAL" clId="{868A59B8-FD29-4B7B-A55A-702109DB557A}" dt="2022-06-08T16:54:35.875" v="100" actId="14100"/>
          <ac:graphicFrameMkLst>
            <pc:docMk/>
            <pc:sldMk cId="884271852" sldId="1264"/>
            <ac:graphicFrameMk id="20" creationId="{D6C9CE62-8865-4C50-BCD0-6EC447546ECD}"/>
          </ac:graphicFrameMkLst>
        </pc:graphicFrameChg>
        <pc:graphicFrameChg chg="mod modGraphic">
          <ac:chgData name="James Critchlow" userId="26ab0bf5-fbc0-4753-ad4b-69943ea2eba9" providerId="ADAL" clId="{868A59B8-FD29-4B7B-A55A-702109DB557A}" dt="2022-06-08T16:54:47.332" v="103" actId="1076"/>
          <ac:graphicFrameMkLst>
            <pc:docMk/>
            <pc:sldMk cId="884271852" sldId="1264"/>
            <ac:graphicFrameMk id="35" creationId="{3753A28E-6022-4FDE-85A2-0A26CE3B87D4}"/>
          </ac:graphicFrameMkLst>
        </pc:graphicFrameChg>
      </pc:sldChg>
    </pc:docChg>
  </pc:docChgLst>
  <pc:docChgLst>
    <pc:chgData name="Martin Orton" userId="59221acc-1613-4c0a-9458-02522baa11c4" providerId="ADAL" clId="{A306CF0B-3A49-40B4-BF3F-001788B8FF80}"/>
    <pc:docChg chg="custSel modSld">
      <pc:chgData name="Martin Orton" userId="59221acc-1613-4c0a-9458-02522baa11c4" providerId="ADAL" clId="{A306CF0B-3A49-40B4-BF3F-001788B8FF80}" dt="2022-06-09T10:11:28.969" v="211" actId="20577"/>
      <pc:docMkLst>
        <pc:docMk/>
      </pc:docMkLst>
      <pc:sldChg chg="modSp mod">
        <pc:chgData name="Martin Orton" userId="59221acc-1613-4c0a-9458-02522baa11c4" providerId="ADAL" clId="{A306CF0B-3A49-40B4-BF3F-001788B8FF80}" dt="2022-06-09T10:11:28.969" v="211" actId="20577"/>
        <pc:sldMkLst>
          <pc:docMk/>
          <pc:sldMk cId="3867252782" sldId="1260"/>
        </pc:sldMkLst>
        <pc:spChg chg="mod">
          <ac:chgData name="Martin Orton" userId="59221acc-1613-4c0a-9458-02522baa11c4" providerId="ADAL" clId="{A306CF0B-3A49-40B4-BF3F-001788B8FF80}" dt="2022-06-09T10:11:28.969" v="211" actId="20577"/>
          <ac:spMkLst>
            <pc:docMk/>
            <pc:sldMk cId="3867252782" sldId="1260"/>
            <ac:spMk id="6" creationId="{BEA34AFE-D53D-44B7-8D38-45D7AA5AE348}"/>
          </ac:spMkLst>
        </pc:spChg>
      </pc:sldChg>
      <pc:sldChg chg="modSp mod">
        <pc:chgData name="Martin Orton" userId="59221acc-1613-4c0a-9458-02522baa11c4" providerId="ADAL" clId="{A306CF0B-3A49-40B4-BF3F-001788B8FF80}" dt="2022-06-09T10:08:16.418" v="208" actId="20577"/>
        <pc:sldMkLst>
          <pc:docMk/>
          <pc:sldMk cId="884271852" sldId="1264"/>
        </pc:sldMkLst>
        <pc:graphicFrameChg chg="modGraphic">
          <ac:chgData name="Martin Orton" userId="59221acc-1613-4c0a-9458-02522baa11c4" providerId="ADAL" clId="{A306CF0B-3A49-40B4-BF3F-001788B8FF80}" dt="2022-06-09T10:08:16.418" v="208" actId="20577"/>
          <ac:graphicFrameMkLst>
            <pc:docMk/>
            <pc:sldMk cId="884271852" sldId="1264"/>
            <ac:graphicFrameMk id="20" creationId="{D6C9CE62-8865-4C50-BCD0-6EC447546ECD}"/>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7AC17-C7F8-4110-AEA4-8562027247F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4F9E952-158E-440A-B1F4-6416D460495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7E17E0A-2342-40B7-8E4E-158745B37396}"/>
              </a:ext>
            </a:extLst>
          </p:cNvPr>
          <p:cNvSpPr>
            <a:spLocks noGrp="1"/>
          </p:cNvSpPr>
          <p:nvPr>
            <p:ph type="dt" sz="half" idx="10"/>
          </p:nvPr>
        </p:nvSpPr>
        <p:spPr/>
        <p:txBody>
          <a:bodyPr/>
          <a:lstStyle/>
          <a:p>
            <a:fld id="{00B819C0-1EEB-44F9-97F4-00AFEE656729}" type="datetimeFigureOut">
              <a:rPr lang="en-GB" smtClean="0"/>
              <a:t>09/06/2022</a:t>
            </a:fld>
            <a:endParaRPr lang="en-GB"/>
          </a:p>
        </p:txBody>
      </p:sp>
      <p:sp>
        <p:nvSpPr>
          <p:cNvPr id="5" name="Footer Placeholder 4">
            <a:extLst>
              <a:ext uri="{FF2B5EF4-FFF2-40B4-BE49-F238E27FC236}">
                <a16:creationId xmlns:a16="http://schemas.microsoft.com/office/drawing/2014/main" id="{0AAD673B-EC3D-4444-AB3C-4394207FBE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B5E710-23EF-40CC-9CC3-BA573811C5DD}"/>
              </a:ext>
            </a:extLst>
          </p:cNvPr>
          <p:cNvSpPr>
            <a:spLocks noGrp="1"/>
          </p:cNvSpPr>
          <p:nvPr>
            <p:ph type="sldNum" sz="quarter" idx="12"/>
          </p:nvPr>
        </p:nvSpPr>
        <p:spPr/>
        <p:txBody>
          <a:bodyPr/>
          <a:lstStyle/>
          <a:p>
            <a:fld id="{251463F2-E616-45A6-9284-14D3C21D91CE}" type="slidenum">
              <a:rPr lang="en-GB" smtClean="0"/>
              <a:t>‹#›</a:t>
            </a:fld>
            <a:endParaRPr lang="en-GB"/>
          </a:p>
        </p:txBody>
      </p:sp>
    </p:spTree>
    <p:extLst>
      <p:ext uri="{BB962C8B-B14F-4D97-AF65-F5344CB8AC3E}">
        <p14:creationId xmlns:p14="http://schemas.microsoft.com/office/powerpoint/2010/main" val="3079243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36AC2-2B54-4475-B8B9-1D3138EFC51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9FF1716-7E24-4A6F-8FC9-09C169DAA33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43D7CEC-5CC6-482A-A9B9-4873F9135B8F}"/>
              </a:ext>
            </a:extLst>
          </p:cNvPr>
          <p:cNvSpPr>
            <a:spLocks noGrp="1"/>
          </p:cNvSpPr>
          <p:nvPr>
            <p:ph type="dt" sz="half" idx="10"/>
          </p:nvPr>
        </p:nvSpPr>
        <p:spPr/>
        <p:txBody>
          <a:bodyPr/>
          <a:lstStyle/>
          <a:p>
            <a:fld id="{00B819C0-1EEB-44F9-97F4-00AFEE656729}" type="datetimeFigureOut">
              <a:rPr lang="en-GB" smtClean="0"/>
              <a:t>09/06/2022</a:t>
            </a:fld>
            <a:endParaRPr lang="en-GB"/>
          </a:p>
        </p:txBody>
      </p:sp>
      <p:sp>
        <p:nvSpPr>
          <p:cNvPr id="5" name="Footer Placeholder 4">
            <a:extLst>
              <a:ext uri="{FF2B5EF4-FFF2-40B4-BE49-F238E27FC236}">
                <a16:creationId xmlns:a16="http://schemas.microsoft.com/office/drawing/2014/main" id="{BF98FF2B-9F4E-407F-8E56-43F345ED4F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A4F8EBB-98B9-4266-88AD-2FD14E3B20B7}"/>
              </a:ext>
            </a:extLst>
          </p:cNvPr>
          <p:cNvSpPr>
            <a:spLocks noGrp="1"/>
          </p:cNvSpPr>
          <p:nvPr>
            <p:ph type="sldNum" sz="quarter" idx="12"/>
          </p:nvPr>
        </p:nvSpPr>
        <p:spPr/>
        <p:txBody>
          <a:bodyPr/>
          <a:lstStyle/>
          <a:p>
            <a:fld id="{251463F2-E616-45A6-9284-14D3C21D91CE}" type="slidenum">
              <a:rPr lang="en-GB" smtClean="0"/>
              <a:t>‹#›</a:t>
            </a:fld>
            <a:endParaRPr lang="en-GB"/>
          </a:p>
        </p:txBody>
      </p:sp>
    </p:spTree>
    <p:extLst>
      <p:ext uri="{BB962C8B-B14F-4D97-AF65-F5344CB8AC3E}">
        <p14:creationId xmlns:p14="http://schemas.microsoft.com/office/powerpoint/2010/main" val="1385177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ED50B5F-0772-44EC-A057-0F2EC962031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C67A8FB-B131-4198-99B7-AD09FF0C286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65691EC-E8E1-4E16-AB62-24345D7E6357}"/>
              </a:ext>
            </a:extLst>
          </p:cNvPr>
          <p:cNvSpPr>
            <a:spLocks noGrp="1"/>
          </p:cNvSpPr>
          <p:nvPr>
            <p:ph type="dt" sz="half" idx="10"/>
          </p:nvPr>
        </p:nvSpPr>
        <p:spPr/>
        <p:txBody>
          <a:bodyPr/>
          <a:lstStyle/>
          <a:p>
            <a:fld id="{00B819C0-1EEB-44F9-97F4-00AFEE656729}" type="datetimeFigureOut">
              <a:rPr lang="en-GB" smtClean="0"/>
              <a:t>09/06/2022</a:t>
            </a:fld>
            <a:endParaRPr lang="en-GB"/>
          </a:p>
        </p:txBody>
      </p:sp>
      <p:sp>
        <p:nvSpPr>
          <p:cNvPr id="5" name="Footer Placeholder 4">
            <a:extLst>
              <a:ext uri="{FF2B5EF4-FFF2-40B4-BE49-F238E27FC236}">
                <a16:creationId xmlns:a16="http://schemas.microsoft.com/office/drawing/2014/main" id="{FB5BD851-29D2-4A7E-BD0C-7015D98F1A0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A1F6678-5123-4AD9-9BBD-DD5909B2251D}"/>
              </a:ext>
            </a:extLst>
          </p:cNvPr>
          <p:cNvSpPr>
            <a:spLocks noGrp="1"/>
          </p:cNvSpPr>
          <p:nvPr>
            <p:ph type="sldNum" sz="quarter" idx="12"/>
          </p:nvPr>
        </p:nvSpPr>
        <p:spPr/>
        <p:txBody>
          <a:bodyPr/>
          <a:lstStyle/>
          <a:p>
            <a:fld id="{251463F2-E616-45A6-9284-14D3C21D91CE}" type="slidenum">
              <a:rPr lang="en-GB" smtClean="0"/>
              <a:t>‹#›</a:t>
            </a:fld>
            <a:endParaRPr lang="en-GB"/>
          </a:p>
        </p:txBody>
      </p:sp>
    </p:spTree>
    <p:extLst>
      <p:ext uri="{BB962C8B-B14F-4D97-AF65-F5344CB8AC3E}">
        <p14:creationId xmlns:p14="http://schemas.microsoft.com/office/powerpoint/2010/main" val="24635596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4" name="object 8"/>
          <p:cNvSpPr/>
          <p:nvPr userDrawn="1"/>
        </p:nvSpPr>
        <p:spPr>
          <a:xfrm>
            <a:off x="10033715" y="126104"/>
            <a:ext cx="1723129" cy="779912"/>
          </a:xfrm>
          <a:prstGeom prst="rect">
            <a:avLst/>
          </a:prstGeom>
          <a:blipFill>
            <a:blip r:embed="rId2" cstate="print">
              <a:extLst>
                <a:ext uri="{28A0092B-C50C-407E-A947-70E740481C1C}">
                  <a14:useLocalDpi xmlns:a14="http://schemas.microsoft.com/office/drawing/2010/main"/>
                </a:ext>
              </a:extLst>
            </a:blip>
            <a:stretch>
              <a:fillRect/>
            </a:stretch>
          </a:blipFill>
        </p:spPr>
        <p:txBody>
          <a:bodyPr wrap="square" lIns="0" tIns="0" rIns="0" bIns="0" rtlCol="0"/>
          <a:lstStyle/>
          <a:p>
            <a:endParaRPr sz="2400" dirty="0"/>
          </a:p>
        </p:txBody>
      </p:sp>
    </p:spTree>
    <p:extLst>
      <p:ext uri="{BB962C8B-B14F-4D97-AF65-F5344CB8AC3E}">
        <p14:creationId xmlns:p14="http://schemas.microsoft.com/office/powerpoint/2010/main" val="3016355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331E7-7489-427D-9CE1-A5AB93720EC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9F4AC06-5AD9-48AC-927B-0CE1802EF38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A11DCA9-4269-4E2E-9834-0C35950A1EFD}"/>
              </a:ext>
            </a:extLst>
          </p:cNvPr>
          <p:cNvSpPr>
            <a:spLocks noGrp="1"/>
          </p:cNvSpPr>
          <p:nvPr>
            <p:ph type="dt" sz="half" idx="10"/>
          </p:nvPr>
        </p:nvSpPr>
        <p:spPr/>
        <p:txBody>
          <a:bodyPr/>
          <a:lstStyle/>
          <a:p>
            <a:fld id="{00B819C0-1EEB-44F9-97F4-00AFEE656729}" type="datetimeFigureOut">
              <a:rPr lang="en-GB" smtClean="0"/>
              <a:t>09/06/2022</a:t>
            </a:fld>
            <a:endParaRPr lang="en-GB"/>
          </a:p>
        </p:txBody>
      </p:sp>
      <p:sp>
        <p:nvSpPr>
          <p:cNvPr id="5" name="Footer Placeholder 4">
            <a:extLst>
              <a:ext uri="{FF2B5EF4-FFF2-40B4-BE49-F238E27FC236}">
                <a16:creationId xmlns:a16="http://schemas.microsoft.com/office/drawing/2014/main" id="{52270912-B9CC-4606-B690-B95057B292F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46970A3-D5F7-4BCF-85B6-8CEDD9288024}"/>
              </a:ext>
            </a:extLst>
          </p:cNvPr>
          <p:cNvSpPr>
            <a:spLocks noGrp="1"/>
          </p:cNvSpPr>
          <p:nvPr>
            <p:ph type="sldNum" sz="quarter" idx="12"/>
          </p:nvPr>
        </p:nvSpPr>
        <p:spPr/>
        <p:txBody>
          <a:bodyPr/>
          <a:lstStyle/>
          <a:p>
            <a:fld id="{251463F2-E616-45A6-9284-14D3C21D91CE}" type="slidenum">
              <a:rPr lang="en-GB" smtClean="0"/>
              <a:t>‹#›</a:t>
            </a:fld>
            <a:endParaRPr lang="en-GB"/>
          </a:p>
        </p:txBody>
      </p:sp>
    </p:spTree>
    <p:extLst>
      <p:ext uri="{BB962C8B-B14F-4D97-AF65-F5344CB8AC3E}">
        <p14:creationId xmlns:p14="http://schemas.microsoft.com/office/powerpoint/2010/main" val="2413550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2F0F9-6D0E-431A-8F0A-29F273196C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F2460F3-3FAE-4845-9E78-48C60A3078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558A843-EFD1-4B6F-8757-B69E4F7480B8}"/>
              </a:ext>
            </a:extLst>
          </p:cNvPr>
          <p:cNvSpPr>
            <a:spLocks noGrp="1"/>
          </p:cNvSpPr>
          <p:nvPr>
            <p:ph type="dt" sz="half" idx="10"/>
          </p:nvPr>
        </p:nvSpPr>
        <p:spPr/>
        <p:txBody>
          <a:bodyPr/>
          <a:lstStyle/>
          <a:p>
            <a:fld id="{00B819C0-1EEB-44F9-97F4-00AFEE656729}" type="datetimeFigureOut">
              <a:rPr lang="en-GB" smtClean="0"/>
              <a:t>09/06/2022</a:t>
            </a:fld>
            <a:endParaRPr lang="en-GB"/>
          </a:p>
        </p:txBody>
      </p:sp>
      <p:sp>
        <p:nvSpPr>
          <p:cNvPr id="5" name="Footer Placeholder 4">
            <a:extLst>
              <a:ext uri="{FF2B5EF4-FFF2-40B4-BE49-F238E27FC236}">
                <a16:creationId xmlns:a16="http://schemas.microsoft.com/office/drawing/2014/main" id="{448DA535-48E2-4F43-8DE5-23AF59E0158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F274D98-F781-4EC6-93BA-73D87677EDAB}"/>
              </a:ext>
            </a:extLst>
          </p:cNvPr>
          <p:cNvSpPr>
            <a:spLocks noGrp="1"/>
          </p:cNvSpPr>
          <p:nvPr>
            <p:ph type="sldNum" sz="quarter" idx="12"/>
          </p:nvPr>
        </p:nvSpPr>
        <p:spPr/>
        <p:txBody>
          <a:bodyPr/>
          <a:lstStyle/>
          <a:p>
            <a:fld id="{251463F2-E616-45A6-9284-14D3C21D91CE}" type="slidenum">
              <a:rPr lang="en-GB" smtClean="0"/>
              <a:t>‹#›</a:t>
            </a:fld>
            <a:endParaRPr lang="en-GB"/>
          </a:p>
        </p:txBody>
      </p:sp>
    </p:spTree>
    <p:extLst>
      <p:ext uri="{BB962C8B-B14F-4D97-AF65-F5344CB8AC3E}">
        <p14:creationId xmlns:p14="http://schemas.microsoft.com/office/powerpoint/2010/main" val="3628875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4C445-212D-45C9-9982-B5A57B1BF17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A031F6E-24FA-47EC-8E89-41E103B6B79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E8C3794-B768-4837-886A-003F2DE1268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D456D84-3EBA-4B07-856C-BD7B39431860}"/>
              </a:ext>
            </a:extLst>
          </p:cNvPr>
          <p:cNvSpPr>
            <a:spLocks noGrp="1"/>
          </p:cNvSpPr>
          <p:nvPr>
            <p:ph type="dt" sz="half" idx="10"/>
          </p:nvPr>
        </p:nvSpPr>
        <p:spPr/>
        <p:txBody>
          <a:bodyPr/>
          <a:lstStyle/>
          <a:p>
            <a:fld id="{00B819C0-1EEB-44F9-97F4-00AFEE656729}" type="datetimeFigureOut">
              <a:rPr lang="en-GB" smtClean="0"/>
              <a:t>09/06/2022</a:t>
            </a:fld>
            <a:endParaRPr lang="en-GB"/>
          </a:p>
        </p:txBody>
      </p:sp>
      <p:sp>
        <p:nvSpPr>
          <p:cNvPr id="6" name="Footer Placeholder 5">
            <a:extLst>
              <a:ext uri="{FF2B5EF4-FFF2-40B4-BE49-F238E27FC236}">
                <a16:creationId xmlns:a16="http://schemas.microsoft.com/office/drawing/2014/main" id="{D0679533-2902-4B30-B33B-F34D5561517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57C5E37-DA04-4C63-B5D2-97EE74FA4A17}"/>
              </a:ext>
            </a:extLst>
          </p:cNvPr>
          <p:cNvSpPr>
            <a:spLocks noGrp="1"/>
          </p:cNvSpPr>
          <p:nvPr>
            <p:ph type="sldNum" sz="quarter" idx="12"/>
          </p:nvPr>
        </p:nvSpPr>
        <p:spPr/>
        <p:txBody>
          <a:bodyPr/>
          <a:lstStyle/>
          <a:p>
            <a:fld id="{251463F2-E616-45A6-9284-14D3C21D91CE}" type="slidenum">
              <a:rPr lang="en-GB" smtClean="0"/>
              <a:t>‹#›</a:t>
            </a:fld>
            <a:endParaRPr lang="en-GB"/>
          </a:p>
        </p:txBody>
      </p:sp>
    </p:spTree>
    <p:extLst>
      <p:ext uri="{BB962C8B-B14F-4D97-AF65-F5344CB8AC3E}">
        <p14:creationId xmlns:p14="http://schemas.microsoft.com/office/powerpoint/2010/main" val="1961800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FEC4B8-71F8-4E9B-93C8-71805F9170F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ECB582D-A5E3-4DE1-80F5-94FC2B779A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495DBA-9261-4642-AEB0-D6809E88E88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1D29775-35BA-4554-AA6C-1C74839062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93C3FFD-C80F-4CB1-A0EE-27E592F5BF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CCB0339-0E19-4E3B-BE19-7A14C56DFC02}"/>
              </a:ext>
            </a:extLst>
          </p:cNvPr>
          <p:cNvSpPr>
            <a:spLocks noGrp="1"/>
          </p:cNvSpPr>
          <p:nvPr>
            <p:ph type="dt" sz="half" idx="10"/>
          </p:nvPr>
        </p:nvSpPr>
        <p:spPr/>
        <p:txBody>
          <a:bodyPr/>
          <a:lstStyle/>
          <a:p>
            <a:fld id="{00B819C0-1EEB-44F9-97F4-00AFEE656729}" type="datetimeFigureOut">
              <a:rPr lang="en-GB" smtClean="0"/>
              <a:t>09/06/2022</a:t>
            </a:fld>
            <a:endParaRPr lang="en-GB"/>
          </a:p>
        </p:txBody>
      </p:sp>
      <p:sp>
        <p:nvSpPr>
          <p:cNvPr id="8" name="Footer Placeholder 7">
            <a:extLst>
              <a:ext uri="{FF2B5EF4-FFF2-40B4-BE49-F238E27FC236}">
                <a16:creationId xmlns:a16="http://schemas.microsoft.com/office/drawing/2014/main" id="{2A5AF8FE-19D6-4EC0-AE23-E013BA05863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4A82E26-4AAC-4813-AD7C-EBA010380C33}"/>
              </a:ext>
            </a:extLst>
          </p:cNvPr>
          <p:cNvSpPr>
            <a:spLocks noGrp="1"/>
          </p:cNvSpPr>
          <p:nvPr>
            <p:ph type="sldNum" sz="quarter" idx="12"/>
          </p:nvPr>
        </p:nvSpPr>
        <p:spPr/>
        <p:txBody>
          <a:bodyPr/>
          <a:lstStyle/>
          <a:p>
            <a:fld id="{251463F2-E616-45A6-9284-14D3C21D91CE}" type="slidenum">
              <a:rPr lang="en-GB" smtClean="0"/>
              <a:t>‹#›</a:t>
            </a:fld>
            <a:endParaRPr lang="en-GB"/>
          </a:p>
        </p:txBody>
      </p:sp>
    </p:spTree>
    <p:extLst>
      <p:ext uri="{BB962C8B-B14F-4D97-AF65-F5344CB8AC3E}">
        <p14:creationId xmlns:p14="http://schemas.microsoft.com/office/powerpoint/2010/main" val="2831308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7A484-EEF6-4891-8CE8-7CC75996610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608C2BC-9B52-42FB-9BBD-D45FFA522391}"/>
              </a:ext>
            </a:extLst>
          </p:cNvPr>
          <p:cNvSpPr>
            <a:spLocks noGrp="1"/>
          </p:cNvSpPr>
          <p:nvPr>
            <p:ph type="dt" sz="half" idx="10"/>
          </p:nvPr>
        </p:nvSpPr>
        <p:spPr/>
        <p:txBody>
          <a:bodyPr/>
          <a:lstStyle/>
          <a:p>
            <a:fld id="{00B819C0-1EEB-44F9-97F4-00AFEE656729}" type="datetimeFigureOut">
              <a:rPr lang="en-GB" smtClean="0"/>
              <a:t>09/06/2022</a:t>
            </a:fld>
            <a:endParaRPr lang="en-GB"/>
          </a:p>
        </p:txBody>
      </p:sp>
      <p:sp>
        <p:nvSpPr>
          <p:cNvPr id="4" name="Footer Placeholder 3">
            <a:extLst>
              <a:ext uri="{FF2B5EF4-FFF2-40B4-BE49-F238E27FC236}">
                <a16:creationId xmlns:a16="http://schemas.microsoft.com/office/drawing/2014/main" id="{A9C82F95-69A4-484F-9A31-12A4E091D72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9A47EDE-8D3B-4469-BB79-5673125A1D66}"/>
              </a:ext>
            </a:extLst>
          </p:cNvPr>
          <p:cNvSpPr>
            <a:spLocks noGrp="1"/>
          </p:cNvSpPr>
          <p:nvPr>
            <p:ph type="sldNum" sz="quarter" idx="12"/>
          </p:nvPr>
        </p:nvSpPr>
        <p:spPr/>
        <p:txBody>
          <a:bodyPr/>
          <a:lstStyle/>
          <a:p>
            <a:fld id="{251463F2-E616-45A6-9284-14D3C21D91CE}" type="slidenum">
              <a:rPr lang="en-GB" smtClean="0"/>
              <a:t>‹#›</a:t>
            </a:fld>
            <a:endParaRPr lang="en-GB"/>
          </a:p>
        </p:txBody>
      </p:sp>
    </p:spTree>
    <p:extLst>
      <p:ext uri="{BB962C8B-B14F-4D97-AF65-F5344CB8AC3E}">
        <p14:creationId xmlns:p14="http://schemas.microsoft.com/office/powerpoint/2010/main" val="1651452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604389C-AE70-4BEA-9D42-0E749E423EF7}"/>
              </a:ext>
            </a:extLst>
          </p:cNvPr>
          <p:cNvSpPr>
            <a:spLocks noGrp="1"/>
          </p:cNvSpPr>
          <p:nvPr>
            <p:ph type="dt" sz="half" idx="10"/>
          </p:nvPr>
        </p:nvSpPr>
        <p:spPr/>
        <p:txBody>
          <a:bodyPr/>
          <a:lstStyle/>
          <a:p>
            <a:fld id="{00B819C0-1EEB-44F9-97F4-00AFEE656729}" type="datetimeFigureOut">
              <a:rPr lang="en-GB" smtClean="0"/>
              <a:t>09/06/2022</a:t>
            </a:fld>
            <a:endParaRPr lang="en-GB"/>
          </a:p>
        </p:txBody>
      </p:sp>
      <p:sp>
        <p:nvSpPr>
          <p:cNvPr id="3" name="Footer Placeholder 2">
            <a:extLst>
              <a:ext uri="{FF2B5EF4-FFF2-40B4-BE49-F238E27FC236}">
                <a16:creationId xmlns:a16="http://schemas.microsoft.com/office/drawing/2014/main" id="{F899019B-6279-4A03-BB1E-F948D3C340D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5A362C2-4C43-48C6-935B-4A2DACC6E201}"/>
              </a:ext>
            </a:extLst>
          </p:cNvPr>
          <p:cNvSpPr>
            <a:spLocks noGrp="1"/>
          </p:cNvSpPr>
          <p:nvPr>
            <p:ph type="sldNum" sz="quarter" idx="12"/>
          </p:nvPr>
        </p:nvSpPr>
        <p:spPr/>
        <p:txBody>
          <a:bodyPr/>
          <a:lstStyle/>
          <a:p>
            <a:fld id="{251463F2-E616-45A6-9284-14D3C21D91CE}" type="slidenum">
              <a:rPr lang="en-GB" smtClean="0"/>
              <a:t>‹#›</a:t>
            </a:fld>
            <a:endParaRPr lang="en-GB"/>
          </a:p>
        </p:txBody>
      </p:sp>
    </p:spTree>
    <p:extLst>
      <p:ext uri="{BB962C8B-B14F-4D97-AF65-F5344CB8AC3E}">
        <p14:creationId xmlns:p14="http://schemas.microsoft.com/office/powerpoint/2010/main" val="2555196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89613-8AE3-47C2-9236-583B884398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3B350AA-0BF2-489E-986B-CCF11AB5C2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CB84EB5-20AB-4399-A4EF-396E0217AE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3A6D1A-EF30-4D9B-A817-BF04D97C153C}"/>
              </a:ext>
            </a:extLst>
          </p:cNvPr>
          <p:cNvSpPr>
            <a:spLocks noGrp="1"/>
          </p:cNvSpPr>
          <p:nvPr>
            <p:ph type="dt" sz="half" idx="10"/>
          </p:nvPr>
        </p:nvSpPr>
        <p:spPr/>
        <p:txBody>
          <a:bodyPr/>
          <a:lstStyle/>
          <a:p>
            <a:fld id="{00B819C0-1EEB-44F9-97F4-00AFEE656729}" type="datetimeFigureOut">
              <a:rPr lang="en-GB" smtClean="0"/>
              <a:t>09/06/2022</a:t>
            </a:fld>
            <a:endParaRPr lang="en-GB"/>
          </a:p>
        </p:txBody>
      </p:sp>
      <p:sp>
        <p:nvSpPr>
          <p:cNvPr id="6" name="Footer Placeholder 5">
            <a:extLst>
              <a:ext uri="{FF2B5EF4-FFF2-40B4-BE49-F238E27FC236}">
                <a16:creationId xmlns:a16="http://schemas.microsoft.com/office/drawing/2014/main" id="{1B2A7207-4066-4D20-863B-6C7BBDD863A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8B74572-7BA4-4C05-86AA-752A04DB31E0}"/>
              </a:ext>
            </a:extLst>
          </p:cNvPr>
          <p:cNvSpPr>
            <a:spLocks noGrp="1"/>
          </p:cNvSpPr>
          <p:nvPr>
            <p:ph type="sldNum" sz="quarter" idx="12"/>
          </p:nvPr>
        </p:nvSpPr>
        <p:spPr/>
        <p:txBody>
          <a:bodyPr/>
          <a:lstStyle/>
          <a:p>
            <a:fld id="{251463F2-E616-45A6-9284-14D3C21D91CE}" type="slidenum">
              <a:rPr lang="en-GB" smtClean="0"/>
              <a:t>‹#›</a:t>
            </a:fld>
            <a:endParaRPr lang="en-GB"/>
          </a:p>
        </p:txBody>
      </p:sp>
    </p:spTree>
    <p:extLst>
      <p:ext uri="{BB962C8B-B14F-4D97-AF65-F5344CB8AC3E}">
        <p14:creationId xmlns:p14="http://schemas.microsoft.com/office/powerpoint/2010/main" val="2985967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29998-2003-4C2A-88AC-706AB9A229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BF0D263-819D-4D41-B613-CCF779551C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D3EC084-8E93-4700-8E9D-2DA7ACEDAC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15630F-F67D-43E0-8CA7-57E1737B59E0}"/>
              </a:ext>
            </a:extLst>
          </p:cNvPr>
          <p:cNvSpPr>
            <a:spLocks noGrp="1"/>
          </p:cNvSpPr>
          <p:nvPr>
            <p:ph type="dt" sz="half" idx="10"/>
          </p:nvPr>
        </p:nvSpPr>
        <p:spPr/>
        <p:txBody>
          <a:bodyPr/>
          <a:lstStyle/>
          <a:p>
            <a:fld id="{00B819C0-1EEB-44F9-97F4-00AFEE656729}" type="datetimeFigureOut">
              <a:rPr lang="en-GB" smtClean="0"/>
              <a:t>09/06/2022</a:t>
            </a:fld>
            <a:endParaRPr lang="en-GB"/>
          </a:p>
        </p:txBody>
      </p:sp>
      <p:sp>
        <p:nvSpPr>
          <p:cNvPr id="6" name="Footer Placeholder 5">
            <a:extLst>
              <a:ext uri="{FF2B5EF4-FFF2-40B4-BE49-F238E27FC236}">
                <a16:creationId xmlns:a16="http://schemas.microsoft.com/office/drawing/2014/main" id="{92E68262-A63E-461E-BA3D-A3AD96688D2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179AAA7-16DF-4C22-8D47-C419F2855B7A}"/>
              </a:ext>
            </a:extLst>
          </p:cNvPr>
          <p:cNvSpPr>
            <a:spLocks noGrp="1"/>
          </p:cNvSpPr>
          <p:nvPr>
            <p:ph type="sldNum" sz="quarter" idx="12"/>
          </p:nvPr>
        </p:nvSpPr>
        <p:spPr/>
        <p:txBody>
          <a:bodyPr/>
          <a:lstStyle/>
          <a:p>
            <a:fld id="{251463F2-E616-45A6-9284-14D3C21D91CE}" type="slidenum">
              <a:rPr lang="en-GB" smtClean="0"/>
              <a:t>‹#›</a:t>
            </a:fld>
            <a:endParaRPr lang="en-GB"/>
          </a:p>
        </p:txBody>
      </p:sp>
    </p:spTree>
    <p:extLst>
      <p:ext uri="{BB962C8B-B14F-4D97-AF65-F5344CB8AC3E}">
        <p14:creationId xmlns:p14="http://schemas.microsoft.com/office/powerpoint/2010/main" val="2464997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1FDA74-2CC4-43DF-B7EA-7072E9FA5E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8B68B5E-19DB-4FA2-BA9F-84C590B770D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C704934-586B-475E-B553-8D4FF1ED9A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B819C0-1EEB-44F9-97F4-00AFEE656729}" type="datetimeFigureOut">
              <a:rPr lang="en-GB" smtClean="0"/>
              <a:t>09/06/2022</a:t>
            </a:fld>
            <a:endParaRPr lang="en-GB"/>
          </a:p>
        </p:txBody>
      </p:sp>
      <p:sp>
        <p:nvSpPr>
          <p:cNvPr id="5" name="Footer Placeholder 4">
            <a:extLst>
              <a:ext uri="{FF2B5EF4-FFF2-40B4-BE49-F238E27FC236}">
                <a16:creationId xmlns:a16="http://schemas.microsoft.com/office/drawing/2014/main" id="{73CEE649-61D0-42AA-BFCE-68CE1AC08FF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9597CFD-FFE4-4C0B-8E8A-27A2DF29AD1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1463F2-E616-45A6-9284-14D3C21D91CE}" type="slidenum">
              <a:rPr lang="en-GB" smtClean="0"/>
              <a:t>‹#›</a:t>
            </a:fld>
            <a:endParaRPr lang="en-GB"/>
          </a:p>
        </p:txBody>
      </p:sp>
    </p:spTree>
    <p:extLst>
      <p:ext uri="{BB962C8B-B14F-4D97-AF65-F5344CB8AC3E}">
        <p14:creationId xmlns:p14="http://schemas.microsoft.com/office/powerpoint/2010/main" val="11913480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FA5F18E-82A0-4D43-95CD-CD8EA399CB1A}"/>
              </a:ext>
            </a:extLst>
          </p:cNvPr>
          <p:cNvSpPr txBox="1"/>
          <p:nvPr/>
        </p:nvSpPr>
        <p:spPr>
          <a:xfrm>
            <a:off x="384339" y="202640"/>
            <a:ext cx="9705959" cy="861774"/>
          </a:xfrm>
          <a:prstGeom prst="rect">
            <a:avLst/>
          </a:prstGeom>
        </p:spPr>
        <p:txBody>
          <a:bodyPr vert="horz" wrap="square" lIns="121920" tIns="60960" rIns="121920" bIns="60960" rtlCol="0" anchor="ctr">
            <a:spAutoFit/>
          </a:bodyPr>
          <a:lstStyle/>
          <a:p>
            <a:pPr defTabSz="914377"/>
            <a:r>
              <a:rPr lang="en-GB" sz="2400" b="1" dirty="0">
                <a:solidFill>
                  <a:srgbClr val="004A82"/>
                </a:solidFill>
                <a:latin typeface="Gotham-Book"/>
              </a:rPr>
              <a:t>Shared Decision Making </a:t>
            </a:r>
          </a:p>
          <a:p>
            <a:pPr defTabSz="914377"/>
            <a:r>
              <a:rPr lang="en-GB" sz="2400" b="1" dirty="0">
                <a:solidFill>
                  <a:srgbClr val="004A82"/>
                </a:solidFill>
                <a:latin typeface="Gotham-Book"/>
              </a:rPr>
              <a:t>Background Scenario – Medicine Review by Pharmacy</a:t>
            </a:r>
            <a:endParaRPr lang="en-US" sz="2400" b="1" dirty="0">
              <a:solidFill>
                <a:srgbClr val="004A82"/>
              </a:solidFill>
              <a:latin typeface="Gotham-Book"/>
              <a:cs typeface="Arial+"/>
            </a:endParaRPr>
          </a:p>
        </p:txBody>
      </p:sp>
      <p:sp>
        <p:nvSpPr>
          <p:cNvPr id="6" name="TextBox 5">
            <a:extLst>
              <a:ext uri="{FF2B5EF4-FFF2-40B4-BE49-F238E27FC236}">
                <a16:creationId xmlns:a16="http://schemas.microsoft.com/office/drawing/2014/main" id="{BEA34AFE-D53D-44B7-8D38-45D7AA5AE348}"/>
              </a:ext>
            </a:extLst>
          </p:cNvPr>
          <p:cNvSpPr txBox="1"/>
          <p:nvPr/>
        </p:nvSpPr>
        <p:spPr>
          <a:xfrm>
            <a:off x="622299" y="1324084"/>
            <a:ext cx="11462327" cy="5146611"/>
          </a:xfrm>
          <a:prstGeom prst="rect">
            <a:avLst/>
          </a:prstGeom>
          <a:noFill/>
          <a:ln cap="flat">
            <a:noFill/>
          </a:ln>
        </p:spPr>
        <p:txBody>
          <a:bodyPr vert="horz" wrap="square" lIns="121920" tIns="60960" rIns="121920" bIns="60960" anchor="t" anchorCtr="0" compatLnSpc="1">
            <a:noAutofit/>
          </a:bodyPr>
          <a:lstStyle/>
          <a:p>
            <a:r>
              <a:rPr lang="en-GB" sz="1400" b="1" dirty="0">
                <a:solidFill>
                  <a:srgbClr val="0070C0"/>
                </a:solidFill>
                <a:effectLst/>
                <a:latin typeface="+mn-lt"/>
                <a:ea typeface="+mn-ea"/>
                <a:cs typeface="+mn-cs"/>
              </a:rPr>
              <a:t>Scenario</a:t>
            </a:r>
          </a:p>
          <a:p>
            <a:pPr lvl="0"/>
            <a:endParaRPr lang="en-GB" sz="1200" b="1" dirty="0">
              <a:solidFill>
                <a:schemeClr val="dk1"/>
              </a:solidFill>
              <a:effectLst/>
              <a:latin typeface="+mn-lt"/>
              <a:ea typeface="+mn-ea"/>
              <a:cs typeface="+mn-cs"/>
            </a:endParaRPr>
          </a:p>
          <a:p>
            <a:pPr lvl="0"/>
            <a:r>
              <a:rPr lang="en-GB" sz="1200" i="0" dirty="0">
                <a:solidFill>
                  <a:srgbClr val="444444"/>
                </a:solidFill>
                <a:effectLst/>
                <a:latin typeface="Calibri" panose="020F0502020204030204" pitchFamily="34" charset="0"/>
              </a:rPr>
              <a:t>An online </a:t>
            </a:r>
            <a:r>
              <a:rPr lang="en-GB" sz="1200" b="1" i="0" dirty="0">
                <a:solidFill>
                  <a:srgbClr val="444444"/>
                </a:solidFill>
                <a:effectLst/>
                <a:latin typeface="Calibri" panose="020F0502020204030204" pitchFamily="34" charset="0"/>
              </a:rPr>
              <a:t>medications review </a:t>
            </a:r>
            <a:r>
              <a:rPr lang="en-GB" sz="1200" i="0" dirty="0">
                <a:solidFill>
                  <a:srgbClr val="444444"/>
                </a:solidFill>
                <a:effectLst/>
                <a:latin typeface="Calibri" panose="020F0502020204030204" pitchFamily="34" charset="0"/>
              </a:rPr>
              <a:t>between a pharmacist and Peter, a 70-year-old male patient living with </a:t>
            </a:r>
            <a:r>
              <a:rPr lang="en-GB" sz="1200" b="1" i="0" dirty="0">
                <a:solidFill>
                  <a:srgbClr val="444444"/>
                </a:solidFill>
                <a:effectLst/>
                <a:latin typeface="Calibri" panose="020F0502020204030204" pitchFamily="34" charset="0"/>
              </a:rPr>
              <a:t>multiple long-term conditions </a:t>
            </a:r>
            <a:r>
              <a:rPr lang="en-GB" sz="1200" i="0" dirty="0">
                <a:solidFill>
                  <a:srgbClr val="444444"/>
                </a:solidFill>
                <a:effectLst/>
                <a:latin typeface="Calibri" panose="020F0502020204030204" pitchFamily="34" charset="0"/>
              </a:rPr>
              <a:t>and taking several prescribed medicines (polypharmacy). </a:t>
            </a:r>
            <a:r>
              <a:rPr lang="en-GB" sz="1200" b="0" i="0" dirty="0">
                <a:solidFill>
                  <a:srgbClr val="444444"/>
                </a:solidFill>
                <a:effectLst/>
                <a:latin typeface="Calibri" panose="020F0502020204030204" pitchFamily="34" charset="0"/>
              </a:rPr>
              <a:t>Pharmacist has </a:t>
            </a:r>
            <a:r>
              <a:rPr lang="en-GB" sz="1200" dirty="0">
                <a:solidFill>
                  <a:srgbClr val="444444"/>
                </a:solidFill>
                <a:latin typeface="Calibri" panose="020F0502020204030204" pitchFamily="34" charset="0"/>
              </a:rPr>
              <a:t>access to the</a:t>
            </a:r>
            <a:r>
              <a:rPr lang="en-GB" sz="1200" b="0" i="0" dirty="0">
                <a:solidFill>
                  <a:srgbClr val="444444"/>
                </a:solidFill>
                <a:effectLst/>
                <a:latin typeface="Calibri" panose="020F0502020204030204" pitchFamily="34" charset="0"/>
              </a:rPr>
              <a:t> patient’s medical history and current medication list, which included the following medicines taken by mouth once a day:</a:t>
            </a:r>
          </a:p>
          <a:p>
            <a:pPr lvl="0"/>
            <a:endParaRPr lang="en-GB" sz="1200" dirty="0">
              <a:solidFill>
                <a:srgbClr val="444444"/>
              </a:solidFill>
              <a:latin typeface="Calibri" panose="020F0502020204030204" pitchFamily="34" charset="0"/>
            </a:endParaRPr>
          </a:p>
          <a:p>
            <a:pPr marL="171450" lvl="0" indent="-171450">
              <a:buFont typeface="Arial" panose="020B0604020202020204" pitchFamily="34" charset="0"/>
              <a:buChar char="•"/>
            </a:pPr>
            <a:r>
              <a:rPr lang="en-GB" sz="1200" b="1" i="0" dirty="0">
                <a:solidFill>
                  <a:srgbClr val="444444"/>
                </a:solidFill>
                <a:effectLst/>
                <a:latin typeface="Calibri" panose="020F0502020204030204" pitchFamily="34" charset="0"/>
              </a:rPr>
              <a:t>Ramipril</a:t>
            </a:r>
            <a:r>
              <a:rPr lang="en-GB" sz="1200" b="0" i="0" dirty="0">
                <a:solidFill>
                  <a:srgbClr val="444444"/>
                </a:solidFill>
                <a:effectLst/>
                <a:latin typeface="Calibri" panose="020F0502020204030204" pitchFamily="34" charset="0"/>
              </a:rPr>
              <a:t> 2.5mg </a:t>
            </a:r>
            <a:r>
              <a:rPr lang="en-GB" sz="1200" dirty="0">
                <a:solidFill>
                  <a:srgbClr val="444444"/>
                </a:solidFill>
                <a:latin typeface="Calibri" panose="020F0502020204030204" pitchFamily="34" charset="0"/>
              </a:rPr>
              <a:t>and </a:t>
            </a:r>
            <a:r>
              <a:rPr lang="en-GB" sz="1200" b="1" dirty="0">
                <a:solidFill>
                  <a:srgbClr val="444444"/>
                </a:solidFill>
                <a:latin typeface="Calibri" panose="020F0502020204030204" pitchFamily="34" charset="0"/>
              </a:rPr>
              <a:t>Bisoprolol </a:t>
            </a:r>
            <a:r>
              <a:rPr lang="en-GB" sz="1200" dirty="0">
                <a:solidFill>
                  <a:srgbClr val="444444"/>
                </a:solidFill>
                <a:latin typeface="Calibri" panose="020F0502020204030204" pitchFamily="34" charset="0"/>
              </a:rPr>
              <a:t>2.5mg for heart failure.</a:t>
            </a:r>
          </a:p>
          <a:p>
            <a:pPr marL="171450" lvl="0" indent="-171450">
              <a:buFont typeface="Arial" panose="020B0604020202020204" pitchFamily="34" charset="0"/>
              <a:buChar char="•"/>
            </a:pPr>
            <a:r>
              <a:rPr lang="en-GB" sz="1200" b="1" i="0" dirty="0">
                <a:solidFill>
                  <a:srgbClr val="444444"/>
                </a:solidFill>
                <a:effectLst/>
                <a:latin typeface="Calibri" panose="020F0502020204030204" pitchFamily="34" charset="0"/>
              </a:rPr>
              <a:t>Clopidogrel</a:t>
            </a:r>
            <a:r>
              <a:rPr lang="en-GB" sz="1200" b="0" i="0" dirty="0">
                <a:solidFill>
                  <a:srgbClr val="444444"/>
                </a:solidFill>
                <a:effectLst/>
                <a:latin typeface="Calibri" panose="020F0502020204030204" pitchFamily="34" charset="0"/>
              </a:rPr>
              <a:t> 75mg and </a:t>
            </a:r>
            <a:r>
              <a:rPr lang="en-GB" sz="1200" b="1" i="0" dirty="0">
                <a:solidFill>
                  <a:srgbClr val="444444"/>
                </a:solidFill>
                <a:effectLst/>
                <a:latin typeface="Calibri" panose="020F0502020204030204" pitchFamily="34" charset="0"/>
              </a:rPr>
              <a:t>Simvastatin</a:t>
            </a:r>
            <a:r>
              <a:rPr lang="en-GB" sz="1200" b="0" i="0" dirty="0">
                <a:solidFill>
                  <a:srgbClr val="444444"/>
                </a:solidFill>
                <a:effectLst/>
                <a:latin typeface="Calibri" panose="020F0502020204030204" pitchFamily="34" charset="0"/>
              </a:rPr>
              <a:t> 60mg for secondary prevention</a:t>
            </a:r>
            <a:r>
              <a:rPr lang="en-GB" sz="1200" dirty="0">
                <a:solidFill>
                  <a:srgbClr val="444444"/>
                </a:solidFill>
                <a:latin typeface="Calibri" panose="020F0502020204030204" pitchFamily="34" charset="0"/>
              </a:rPr>
              <a:t> (previous heart attack).</a:t>
            </a:r>
          </a:p>
          <a:p>
            <a:pPr marL="171450" lvl="0" indent="-171450">
              <a:buFont typeface="Arial" panose="020B0604020202020204" pitchFamily="34" charset="0"/>
              <a:buChar char="•"/>
            </a:pPr>
            <a:r>
              <a:rPr lang="en-GB" sz="1200" b="1" i="0" dirty="0">
                <a:solidFill>
                  <a:srgbClr val="444444"/>
                </a:solidFill>
                <a:effectLst/>
                <a:latin typeface="Calibri" panose="020F0502020204030204" pitchFamily="34" charset="0"/>
              </a:rPr>
              <a:t>Amlodipine</a:t>
            </a:r>
            <a:r>
              <a:rPr lang="en-GB" sz="1200" b="0" i="0" dirty="0">
                <a:solidFill>
                  <a:srgbClr val="444444"/>
                </a:solidFill>
                <a:effectLst/>
                <a:latin typeface="Calibri" panose="020F0502020204030204" pitchFamily="34" charset="0"/>
              </a:rPr>
              <a:t> 5mg for high blood pressure.</a:t>
            </a:r>
          </a:p>
          <a:p>
            <a:pPr marL="171450" lvl="0" indent="-171450">
              <a:buFont typeface="Arial" panose="020B0604020202020204" pitchFamily="34" charset="0"/>
              <a:buChar char="•"/>
            </a:pPr>
            <a:r>
              <a:rPr lang="en-GB" sz="1200" b="1" dirty="0">
                <a:solidFill>
                  <a:srgbClr val="444444"/>
                </a:solidFill>
                <a:latin typeface="Calibri" panose="020F0502020204030204" pitchFamily="34" charset="0"/>
              </a:rPr>
              <a:t>Metformin</a:t>
            </a:r>
            <a:r>
              <a:rPr lang="en-GB" sz="1200" dirty="0">
                <a:solidFill>
                  <a:srgbClr val="444444"/>
                </a:solidFill>
                <a:latin typeface="Calibri" panose="020F0502020204030204" pitchFamily="34" charset="0"/>
              </a:rPr>
              <a:t> for type 2 diabetes.</a:t>
            </a:r>
          </a:p>
          <a:p>
            <a:pPr marL="171450" lvl="0" indent="-171450">
              <a:buFont typeface="Arial" panose="020B0604020202020204" pitchFamily="34" charset="0"/>
              <a:buChar char="•"/>
            </a:pPr>
            <a:r>
              <a:rPr lang="en-GB" sz="1200" b="1" i="0" dirty="0">
                <a:solidFill>
                  <a:srgbClr val="444444"/>
                </a:solidFill>
                <a:effectLst/>
                <a:latin typeface="Calibri" panose="020F0502020204030204" pitchFamily="34" charset="0"/>
              </a:rPr>
              <a:t>Omeprazole</a:t>
            </a:r>
            <a:r>
              <a:rPr lang="en-GB" sz="1200" b="0" i="0" dirty="0">
                <a:solidFill>
                  <a:srgbClr val="444444"/>
                </a:solidFill>
                <a:effectLst/>
                <a:latin typeface="Calibri" panose="020F0502020204030204" pitchFamily="34" charset="0"/>
              </a:rPr>
              <a:t> 20mg for gastro-oesophageal reflux disease (GORD).</a:t>
            </a:r>
          </a:p>
          <a:p>
            <a:pPr marL="171450" lvl="0" indent="-171450">
              <a:buFont typeface="Arial" panose="020B0604020202020204" pitchFamily="34" charset="0"/>
              <a:buChar char="•"/>
            </a:pPr>
            <a:r>
              <a:rPr lang="en-GB" sz="1200" b="1" dirty="0" err="1">
                <a:solidFill>
                  <a:srgbClr val="444444"/>
                </a:solidFill>
                <a:latin typeface="Calibri" panose="020F0502020204030204" pitchFamily="34" charset="0"/>
              </a:rPr>
              <a:t>Alendronic</a:t>
            </a:r>
            <a:r>
              <a:rPr lang="en-GB" sz="1200" b="1" dirty="0">
                <a:solidFill>
                  <a:srgbClr val="444444"/>
                </a:solidFill>
                <a:latin typeface="Calibri" panose="020F0502020204030204" pitchFamily="34" charset="0"/>
              </a:rPr>
              <a:t> acid </a:t>
            </a:r>
            <a:r>
              <a:rPr lang="en-GB" sz="1200" dirty="0">
                <a:solidFill>
                  <a:srgbClr val="444444"/>
                </a:solidFill>
                <a:latin typeface="Calibri" panose="020F0502020204030204" pitchFamily="34" charset="0"/>
              </a:rPr>
              <a:t>10mg and </a:t>
            </a:r>
            <a:r>
              <a:rPr lang="en-GB" sz="1200" b="1" dirty="0">
                <a:solidFill>
                  <a:srgbClr val="444444"/>
                </a:solidFill>
                <a:latin typeface="Calibri" panose="020F0502020204030204" pitchFamily="34" charset="0"/>
              </a:rPr>
              <a:t>Calcichew-D3 </a:t>
            </a:r>
            <a:r>
              <a:rPr lang="en-GB" sz="1200" dirty="0">
                <a:solidFill>
                  <a:srgbClr val="444444"/>
                </a:solidFill>
                <a:latin typeface="Calibri" panose="020F0502020204030204" pitchFamily="34" charset="0"/>
              </a:rPr>
              <a:t>1.25g for osteoporosis.</a:t>
            </a:r>
          </a:p>
          <a:p>
            <a:pPr marL="171450" lvl="0" indent="-171450">
              <a:buFont typeface="Arial" panose="020B0604020202020204" pitchFamily="34" charset="0"/>
              <a:buChar char="•"/>
            </a:pPr>
            <a:r>
              <a:rPr lang="en-GB" sz="1200" b="1" dirty="0">
                <a:solidFill>
                  <a:srgbClr val="444444"/>
                </a:solidFill>
                <a:latin typeface="Calibri" panose="020F0502020204030204" pitchFamily="34" charset="0"/>
              </a:rPr>
              <a:t>Diclofenac </a:t>
            </a:r>
            <a:r>
              <a:rPr lang="en-GB" sz="1200" dirty="0">
                <a:solidFill>
                  <a:srgbClr val="444444"/>
                </a:solidFill>
                <a:latin typeface="Calibri" panose="020F0502020204030204" pitchFamily="34" charset="0"/>
              </a:rPr>
              <a:t>75mg (taken as required) for osteoarthritis pain. </a:t>
            </a:r>
            <a:endParaRPr lang="en-GB" sz="1200" b="0" i="0" dirty="0">
              <a:solidFill>
                <a:srgbClr val="444444"/>
              </a:solidFill>
              <a:effectLst/>
              <a:latin typeface="Calibri" panose="020F0502020204030204" pitchFamily="34" charset="0"/>
            </a:endParaRPr>
          </a:p>
          <a:p>
            <a:pPr lvl="0"/>
            <a:endParaRPr lang="en-GB" sz="1200" b="0" i="0" dirty="0">
              <a:solidFill>
                <a:srgbClr val="444444"/>
              </a:solidFill>
              <a:effectLst/>
              <a:latin typeface="Calibri" panose="020F0502020204030204" pitchFamily="34" charset="0"/>
            </a:endParaRPr>
          </a:p>
          <a:p>
            <a:pPr lvl="0"/>
            <a:r>
              <a:rPr lang="en-GB" sz="1200" dirty="0">
                <a:solidFill>
                  <a:srgbClr val="444444"/>
                </a:solidFill>
                <a:latin typeface="Calibri" panose="020F0502020204030204" pitchFamily="34" charset="0"/>
              </a:rPr>
              <a:t>Peter has a 45 pack-year smoking history and wants to give up. He has poor mobility and intermittent knee pain that affects his time playing with his granddaughter. He wants to cut down on the number of medicines he is taking as he can’t remember them all and thinks he has some side effects but is concerned about making changes that might make his pain or other conditions worse. He is allergic to aspirin.</a:t>
            </a:r>
          </a:p>
          <a:p>
            <a:pPr lvl="0"/>
            <a:endParaRPr lang="en-GB" sz="1200" b="0" i="0" dirty="0">
              <a:solidFill>
                <a:srgbClr val="444444"/>
              </a:solidFill>
              <a:effectLst/>
              <a:latin typeface="Calibri" panose="020F0502020204030204" pitchFamily="34" charset="0"/>
            </a:endParaRPr>
          </a:p>
          <a:p>
            <a:pPr lvl="0"/>
            <a:r>
              <a:rPr lang="en-GB" sz="1200" dirty="0">
                <a:solidFill>
                  <a:srgbClr val="444444"/>
                </a:solidFill>
                <a:effectLst/>
                <a:latin typeface="Calibri" panose="020F0502020204030204" pitchFamily="34" charset="0"/>
              </a:rPr>
              <a:t>The aim of the review </a:t>
            </a:r>
            <a:r>
              <a:rPr lang="en-GB" sz="1200" b="0" i="0" dirty="0">
                <a:solidFill>
                  <a:srgbClr val="444444"/>
                </a:solidFill>
                <a:effectLst/>
                <a:latin typeface="Calibri" panose="020F0502020204030204" pitchFamily="34" charset="0"/>
              </a:rPr>
              <a:t>is to support the person with their medication and general lifestyle. Any decision will be a shared decision.</a:t>
            </a:r>
            <a:endParaRPr lang="en-GB" sz="1200" baseline="0" dirty="0">
              <a:solidFill>
                <a:schemeClr val="dk1"/>
              </a:solidFill>
              <a:effectLst/>
              <a:latin typeface="+mn-lt"/>
              <a:ea typeface="+mn-ea"/>
              <a:cs typeface="+mn-cs"/>
            </a:endParaRPr>
          </a:p>
          <a:p>
            <a:endParaRPr lang="en-GB" sz="1200" dirty="0">
              <a:solidFill>
                <a:srgbClr val="444444"/>
              </a:solidFill>
              <a:cs typeface="Calibri"/>
            </a:endParaRPr>
          </a:p>
          <a:p>
            <a:r>
              <a:rPr lang="en-GB" sz="1200" b="1" dirty="0">
                <a:solidFill>
                  <a:srgbClr val="444444"/>
                </a:solidFill>
                <a:cs typeface="Calibri"/>
              </a:rPr>
              <a:t>Shared Decision Making Discussion </a:t>
            </a:r>
          </a:p>
          <a:p>
            <a:endParaRPr lang="en-GB" sz="1200" b="1" dirty="0">
              <a:solidFill>
                <a:srgbClr val="444444"/>
              </a:solidFill>
              <a:cs typeface="Calibri"/>
            </a:endParaRPr>
          </a:p>
          <a:p>
            <a:r>
              <a:rPr lang="en-GB" sz="1200" dirty="0">
                <a:solidFill>
                  <a:srgbClr val="444444"/>
                </a:solidFill>
                <a:cs typeface="Calibri"/>
              </a:rPr>
              <a:t>Discussions included understanding what was important to the person, their options for treatment and the risks and benefits associated with these options.</a:t>
            </a:r>
          </a:p>
          <a:p>
            <a:r>
              <a:rPr lang="en-GB" sz="1200" dirty="0">
                <a:solidFill>
                  <a:srgbClr val="444444"/>
                </a:solidFill>
                <a:cs typeface="Calibri"/>
              </a:rPr>
              <a:t>A shared decision would align with the patient's priorities and options available. </a:t>
            </a:r>
          </a:p>
          <a:p>
            <a:pPr lvl="0"/>
            <a:endParaRPr lang="en-GB" sz="1200" dirty="0">
              <a:solidFill>
                <a:schemeClr val="dk1"/>
              </a:solidFill>
            </a:endParaRPr>
          </a:p>
          <a:p>
            <a:r>
              <a:rPr lang="en-GB" sz="1200" dirty="0"/>
              <a:t>Due to the patient taking multiple medications with various side effects and possible interactions this was a complex SDM conversation. </a:t>
            </a:r>
            <a:r>
              <a:rPr lang="en-GB" sz="1200" i="0" kern="1200" dirty="0">
                <a:effectLst/>
                <a:ea typeface="+mn-ea"/>
                <a:cs typeface="+mn-cs"/>
              </a:rPr>
              <a:t>The clinician </a:t>
            </a:r>
            <a:r>
              <a:rPr lang="en-GB" sz="1200" i="0" kern="1200">
                <a:effectLst/>
                <a:ea typeface="+mn-ea"/>
                <a:cs typeface="+mn-cs"/>
              </a:rPr>
              <a:t>used plain </a:t>
            </a:r>
            <a:r>
              <a:rPr lang="en-GB" sz="1200" i="0" kern="1200" dirty="0">
                <a:effectLst/>
                <a:ea typeface="+mn-ea"/>
                <a:cs typeface="+mn-cs"/>
              </a:rPr>
              <a:t>language alongside ‘chunk and check’ and ‘teach back’ methods to promote and test the patient’s understanding of the options </a:t>
            </a:r>
            <a:r>
              <a:rPr lang="en-GB" sz="1200" i="0" kern="1200">
                <a:effectLst/>
                <a:ea typeface="+mn-ea"/>
                <a:cs typeface="+mn-cs"/>
              </a:rPr>
              <a:t>discussed.  </a:t>
            </a:r>
            <a:endParaRPr lang="en-GB" sz="1200" i="0" kern="1200" dirty="0">
              <a:effectLst/>
              <a:ea typeface="+mn-ea"/>
              <a:cs typeface="+mn-cs"/>
            </a:endParaRPr>
          </a:p>
          <a:p>
            <a:endParaRPr lang="en-GB" sz="1200" dirty="0"/>
          </a:p>
          <a:p>
            <a:endParaRPr lang="en-GB" sz="1200" dirty="0"/>
          </a:p>
          <a:p>
            <a:pPr lvl="0"/>
            <a:endParaRPr lang="en-GB" sz="1200" dirty="0">
              <a:solidFill>
                <a:schemeClr val="dk1"/>
              </a:solidFill>
            </a:endParaRPr>
          </a:p>
          <a:p>
            <a:endParaRPr lang="en-GB" sz="1200" dirty="0">
              <a:solidFill>
                <a:schemeClr val="dk1"/>
              </a:solidFill>
            </a:endParaRPr>
          </a:p>
          <a:p>
            <a:pPr lvl="1"/>
            <a:endParaRPr lang="en-US" sz="2400" kern="0" dirty="0">
              <a:solidFill>
                <a:schemeClr val="dk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72527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16D9EC1E-A0A1-4258-911E-506128C3EC40}"/>
              </a:ext>
            </a:extLst>
          </p:cNvPr>
          <p:cNvGrpSpPr/>
          <p:nvPr/>
        </p:nvGrpSpPr>
        <p:grpSpPr>
          <a:xfrm>
            <a:off x="249966" y="1158020"/>
            <a:ext cx="2731626" cy="772517"/>
            <a:chOff x="2194357" y="2310295"/>
            <a:chExt cx="1391181" cy="1045303"/>
          </a:xfrm>
        </p:grpSpPr>
        <p:sp>
          <p:nvSpPr>
            <p:cNvPr id="3" name="Rectangle: Rounded Corners 2">
              <a:extLst>
                <a:ext uri="{FF2B5EF4-FFF2-40B4-BE49-F238E27FC236}">
                  <a16:creationId xmlns:a16="http://schemas.microsoft.com/office/drawing/2014/main" id="{8CBE1A3E-9DBE-4F02-8EF0-EE3D04E9E360}"/>
                </a:ext>
              </a:extLst>
            </p:cNvPr>
            <p:cNvSpPr/>
            <p:nvPr/>
          </p:nvSpPr>
          <p:spPr>
            <a:xfrm>
              <a:off x="2194357" y="2310295"/>
              <a:ext cx="1391181" cy="1045303"/>
            </a:xfrm>
            <a:prstGeom prst="roundRect">
              <a:avLst>
                <a:gd name="adj" fmla="val 16670"/>
              </a:avLst>
            </a:prstGeom>
          </p:spPr>
          <p:style>
            <a:lnRef idx="1">
              <a:schemeClr val="accent3"/>
            </a:lnRef>
            <a:fillRef idx="2">
              <a:schemeClr val="accent3"/>
            </a:fillRef>
            <a:effectRef idx="1">
              <a:schemeClr val="accent3"/>
            </a:effectRef>
            <a:fontRef idx="minor">
              <a:schemeClr val="dk1"/>
            </a:fontRef>
          </p:style>
        </p:sp>
        <p:sp>
          <p:nvSpPr>
            <p:cNvPr id="4" name="Rectangle: Rounded Corners 4">
              <a:extLst>
                <a:ext uri="{FF2B5EF4-FFF2-40B4-BE49-F238E27FC236}">
                  <a16:creationId xmlns:a16="http://schemas.microsoft.com/office/drawing/2014/main" id="{59739DEA-CBAB-4E3F-A2E3-E04A2EA069AA}"/>
                </a:ext>
              </a:extLst>
            </p:cNvPr>
            <p:cNvSpPr txBox="1"/>
            <p:nvPr/>
          </p:nvSpPr>
          <p:spPr>
            <a:xfrm>
              <a:off x="2245394" y="2361332"/>
              <a:ext cx="1289107" cy="943229"/>
            </a:xfrm>
            <a:prstGeom prst="rect">
              <a:avLst/>
            </a:prstGeom>
            <a:ln>
              <a:noFill/>
            </a:ln>
          </p:spPr>
          <p:style>
            <a:lnRef idx="1">
              <a:schemeClr val="accent3"/>
            </a:lnRef>
            <a:fillRef idx="2">
              <a:schemeClr val="accent3"/>
            </a:fillRef>
            <a:effectRef idx="1">
              <a:schemeClr val="accent3"/>
            </a:effectRef>
            <a:fontRef idx="minor">
              <a:schemeClr val="dk1"/>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Record the persons problem</a:t>
              </a:r>
            </a:p>
          </p:txBody>
        </p:sp>
      </p:grpSp>
      <p:pic>
        <p:nvPicPr>
          <p:cNvPr id="1026" name="Picture 2" descr="Doctor Consultation&quot; Images – Browse 500 Stock Photos, Vectors, and Video |  Adobe Stock">
            <a:extLst>
              <a:ext uri="{FF2B5EF4-FFF2-40B4-BE49-F238E27FC236}">
                <a16:creationId xmlns:a16="http://schemas.microsoft.com/office/drawing/2014/main" id="{F3A7FE89-31D1-455A-AC14-82F982DB22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40438" y="4001362"/>
            <a:ext cx="2601787" cy="1701114"/>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oup 6">
            <a:extLst>
              <a:ext uri="{FF2B5EF4-FFF2-40B4-BE49-F238E27FC236}">
                <a16:creationId xmlns:a16="http://schemas.microsoft.com/office/drawing/2014/main" id="{86BCD412-74EA-4246-8D64-A9FCEE093918}"/>
              </a:ext>
            </a:extLst>
          </p:cNvPr>
          <p:cNvGrpSpPr/>
          <p:nvPr/>
        </p:nvGrpSpPr>
        <p:grpSpPr>
          <a:xfrm>
            <a:off x="265234" y="2796059"/>
            <a:ext cx="2731626" cy="772517"/>
            <a:chOff x="2194357" y="2310295"/>
            <a:chExt cx="1391181" cy="1045303"/>
          </a:xfrm>
        </p:grpSpPr>
        <p:sp>
          <p:nvSpPr>
            <p:cNvPr id="8" name="Rectangle: Rounded Corners 7">
              <a:extLst>
                <a:ext uri="{FF2B5EF4-FFF2-40B4-BE49-F238E27FC236}">
                  <a16:creationId xmlns:a16="http://schemas.microsoft.com/office/drawing/2014/main" id="{A15CA511-A2CF-48B0-A0D3-009D07007F45}"/>
                </a:ext>
              </a:extLst>
            </p:cNvPr>
            <p:cNvSpPr/>
            <p:nvPr/>
          </p:nvSpPr>
          <p:spPr>
            <a:xfrm>
              <a:off x="2194357" y="2310295"/>
              <a:ext cx="1391181" cy="1045303"/>
            </a:xfrm>
            <a:prstGeom prst="roundRect">
              <a:avLst>
                <a:gd name="adj" fmla="val 16670"/>
              </a:avLst>
            </a:prstGeom>
          </p:spPr>
          <p:style>
            <a:lnRef idx="1">
              <a:schemeClr val="accent4"/>
            </a:lnRef>
            <a:fillRef idx="2">
              <a:schemeClr val="accent4"/>
            </a:fillRef>
            <a:effectRef idx="1">
              <a:schemeClr val="accent4"/>
            </a:effectRef>
            <a:fontRef idx="minor">
              <a:schemeClr val="dk1"/>
            </a:fontRef>
          </p:style>
        </p:sp>
        <p:sp>
          <p:nvSpPr>
            <p:cNvPr id="9" name="Rectangle: Rounded Corners 4">
              <a:extLst>
                <a:ext uri="{FF2B5EF4-FFF2-40B4-BE49-F238E27FC236}">
                  <a16:creationId xmlns:a16="http://schemas.microsoft.com/office/drawing/2014/main" id="{85118213-87BA-4D91-BF06-9B56E29688C1}"/>
                </a:ext>
              </a:extLst>
            </p:cNvPr>
            <p:cNvSpPr txBox="1"/>
            <p:nvPr/>
          </p:nvSpPr>
          <p:spPr>
            <a:xfrm>
              <a:off x="2263345" y="2367648"/>
              <a:ext cx="1164948" cy="94323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 </a:t>
              </a:r>
              <a:r>
                <a:rPr lang="en-GB" sz="1400" kern="1200" dirty="0">
                  <a:solidFill>
                    <a:schemeClr val="tx1"/>
                  </a:solidFill>
                </a:rPr>
                <a:t>Contacts with professionals</a:t>
              </a:r>
            </a:p>
          </p:txBody>
        </p:sp>
      </p:grpSp>
      <p:grpSp>
        <p:nvGrpSpPr>
          <p:cNvPr id="14" name="Group 13">
            <a:extLst>
              <a:ext uri="{FF2B5EF4-FFF2-40B4-BE49-F238E27FC236}">
                <a16:creationId xmlns:a16="http://schemas.microsoft.com/office/drawing/2014/main" id="{52DB3105-DE8C-4E7D-BA5F-2FC7B0280F51}"/>
              </a:ext>
            </a:extLst>
          </p:cNvPr>
          <p:cNvGrpSpPr/>
          <p:nvPr/>
        </p:nvGrpSpPr>
        <p:grpSpPr>
          <a:xfrm>
            <a:off x="249966" y="4519783"/>
            <a:ext cx="2731626" cy="772517"/>
            <a:chOff x="2194357" y="2310295"/>
            <a:chExt cx="1391181" cy="1045303"/>
          </a:xfrm>
        </p:grpSpPr>
        <p:sp>
          <p:nvSpPr>
            <p:cNvPr id="15" name="Rectangle: Rounded Corners 14">
              <a:extLst>
                <a:ext uri="{FF2B5EF4-FFF2-40B4-BE49-F238E27FC236}">
                  <a16:creationId xmlns:a16="http://schemas.microsoft.com/office/drawing/2014/main" id="{FF3061E8-7A7C-4093-9C43-70C98813522D}"/>
                </a:ext>
              </a:extLst>
            </p:cNvPr>
            <p:cNvSpPr/>
            <p:nvPr/>
          </p:nvSpPr>
          <p:spPr>
            <a:xfrm>
              <a:off x="2194357" y="2310295"/>
              <a:ext cx="1391181" cy="1045303"/>
            </a:xfrm>
            <a:prstGeom prst="roundRect">
              <a:avLst>
                <a:gd name="adj" fmla="val 16670"/>
              </a:avLst>
            </a:prstGeom>
          </p:spPr>
          <p:style>
            <a:lnRef idx="1">
              <a:schemeClr val="accent2"/>
            </a:lnRef>
            <a:fillRef idx="2">
              <a:schemeClr val="accent2"/>
            </a:fillRef>
            <a:effectRef idx="1">
              <a:schemeClr val="accent2"/>
            </a:effectRef>
            <a:fontRef idx="minor">
              <a:schemeClr val="dk1"/>
            </a:fontRef>
          </p:style>
        </p:sp>
        <p:sp>
          <p:nvSpPr>
            <p:cNvPr id="16" name="Rectangle: Rounded Corners 4">
              <a:extLst>
                <a:ext uri="{FF2B5EF4-FFF2-40B4-BE49-F238E27FC236}">
                  <a16:creationId xmlns:a16="http://schemas.microsoft.com/office/drawing/2014/main" id="{427C42F8-491D-468E-9966-E43290E12585}"/>
                </a:ext>
              </a:extLst>
            </p:cNvPr>
            <p:cNvSpPr txBox="1"/>
            <p:nvPr/>
          </p:nvSpPr>
          <p:spPr>
            <a:xfrm>
              <a:off x="2263345" y="2367648"/>
              <a:ext cx="1164948" cy="94323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dirty="0">
                  <a:solidFill>
                    <a:schemeClr val="tx1"/>
                  </a:solidFill>
                </a:rPr>
                <a:t>Shared Decision Discussion </a:t>
              </a:r>
              <a:endParaRPr lang="en-GB" sz="1400" kern="1200" dirty="0">
                <a:solidFill>
                  <a:schemeClr val="tx1"/>
                </a:solidFill>
              </a:endParaRPr>
            </a:p>
          </p:txBody>
        </p:sp>
      </p:grpSp>
      <p:graphicFrame>
        <p:nvGraphicFramePr>
          <p:cNvPr id="12" name="Table 12">
            <a:extLst>
              <a:ext uri="{FF2B5EF4-FFF2-40B4-BE49-F238E27FC236}">
                <a16:creationId xmlns:a16="http://schemas.microsoft.com/office/drawing/2014/main" id="{827EB687-19CD-41A7-8B34-099F844DAD06}"/>
              </a:ext>
            </a:extLst>
          </p:cNvPr>
          <p:cNvGraphicFramePr>
            <a:graphicFrameLocks noGrp="1"/>
          </p:cNvGraphicFramePr>
          <p:nvPr>
            <p:extLst>
              <p:ext uri="{D42A27DB-BD31-4B8C-83A1-F6EECF244321}">
                <p14:modId xmlns:p14="http://schemas.microsoft.com/office/powerpoint/2010/main" val="2308908735"/>
              </p:ext>
            </p:extLst>
          </p:nvPr>
        </p:nvGraphicFramePr>
        <p:xfrm>
          <a:off x="3096709" y="2709878"/>
          <a:ext cx="8845661" cy="1097280"/>
        </p:xfrm>
        <a:graphic>
          <a:graphicData uri="http://schemas.openxmlformats.org/drawingml/2006/table">
            <a:tbl>
              <a:tblPr firstRow="1" bandRow="1">
                <a:tableStyleId>{5C22544A-7EE6-4342-B048-85BDC9FD1C3A}</a:tableStyleId>
              </a:tblPr>
              <a:tblGrid>
                <a:gridCol w="758800">
                  <a:extLst>
                    <a:ext uri="{9D8B030D-6E8A-4147-A177-3AD203B41FA5}">
                      <a16:colId xmlns:a16="http://schemas.microsoft.com/office/drawing/2014/main" val="2205910761"/>
                    </a:ext>
                  </a:extLst>
                </a:gridCol>
                <a:gridCol w="1318008">
                  <a:extLst>
                    <a:ext uri="{9D8B030D-6E8A-4147-A177-3AD203B41FA5}">
                      <a16:colId xmlns:a16="http://schemas.microsoft.com/office/drawing/2014/main" val="2173043581"/>
                    </a:ext>
                  </a:extLst>
                </a:gridCol>
                <a:gridCol w="846107">
                  <a:extLst>
                    <a:ext uri="{9D8B030D-6E8A-4147-A177-3AD203B41FA5}">
                      <a16:colId xmlns:a16="http://schemas.microsoft.com/office/drawing/2014/main" val="1950284552"/>
                    </a:ext>
                  </a:extLst>
                </a:gridCol>
                <a:gridCol w="808674">
                  <a:extLst>
                    <a:ext uri="{9D8B030D-6E8A-4147-A177-3AD203B41FA5}">
                      <a16:colId xmlns:a16="http://schemas.microsoft.com/office/drawing/2014/main" val="3642855630"/>
                    </a:ext>
                  </a:extLst>
                </a:gridCol>
                <a:gridCol w="1103308">
                  <a:extLst>
                    <a:ext uri="{9D8B030D-6E8A-4147-A177-3AD203B41FA5}">
                      <a16:colId xmlns:a16="http://schemas.microsoft.com/office/drawing/2014/main" val="2056910597"/>
                    </a:ext>
                  </a:extLst>
                </a:gridCol>
                <a:gridCol w="1129597">
                  <a:extLst>
                    <a:ext uri="{9D8B030D-6E8A-4147-A177-3AD203B41FA5}">
                      <a16:colId xmlns:a16="http://schemas.microsoft.com/office/drawing/2014/main" val="658635558"/>
                    </a:ext>
                  </a:extLst>
                </a:gridCol>
                <a:gridCol w="904138">
                  <a:extLst>
                    <a:ext uri="{9D8B030D-6E8A-4147-A177-3AD203B41FA5}">
                      <a16:colId xmlns:a16="http://schemas.microsoft.com/office/drawing/2014/main" val="2264168818"/>
                    </a:ext>
                  </a:extLst>
                </a:gridCol>
                <a:gridCol w="956615">
                  <a:extLst>
                    <a:ext uri="{9D8B030D-6E8A-4147-A177-3AD203B41FA5}">
                      <a16:colId xmlns:a16="http://schemas.microsoft.com/office/drawing/2014/main" val="2291208562"/>
                    </a:ext>
                  </a:extLst>
                </a:gridCol>
                <a:gridCol w="1020414">
                  <a:extLst>
                    <a:ext uri="{9D8B030D-6E8A-4147-A177-3AD203B41FA5}">
                      <a16:colId xmlns:a16="http://schemas.microsoft.com/office/drawing/2014/main" val="2988286574"/>
                    </a:ext>
                  </a:extLst>
                </a:gridCol>
              </a:tblGrid>
              <a:tr h="366855">
                <a:tc>
                  <a:txBody>
                    <a:bodyPr/>
                    <a:lstStyle/>
                    <a:p>
                      <a:r>
                        <a:rPr lang="en-GB" sz="1200" dirty="0">
                          <a:solidFill>
                            <a:schemeClr val="tx1"/>
                          </a:solidFill>
                          <a:latin typeface="Calibri"/>
                        </a:rPr>
                        <a:t>Date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dirty="0">
                          <a:solidFill>
                            <a:schemeClr val="tx1"/>
                          </a:solidFill>
                          <a:latin typeface="Calibri"/>
                          <a:cs typeface="Arial"/>
                        </a:rPr>
                        <a:t>Name of Responsible Clinician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dirty="0">
                          <a:solidFill>
                            <a:schemeClr val="tx1"/>
                          </a:solidFill>
                          <a:latin typeface="Calibri"/>
                          <a:cs typeface="Arial"/>
                        </a:rPr>
                        <a:t>Location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dirty="0">
                          <a:solidFill>
                            <a:schemeClr val="tx1"/>
                          </a:solidFill>
                          <a:latin typeface="Calibri"/>
                          <a:cs typeface="Arial"/>
                        </a:rPr>
                        <a:t>Role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dirty="0">
                          <a:solidFill>
                            <a:schemeClr val="tx1"/>
                          </a:solidFill>
                          <a:latin typeface="Calibri"/>
                          <a:cs typeface="Arial"/>
                        </a:rPr>
                        <a:t>Use of Interpreter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dirty="0">
                          <a:solidFill>
                            <a:schemeClr val="tx1"/>
                          </a:solidFill>
                          <a:latin typeface="Calibri"/>
                          <a:cs typeface="Arial"/>
                        </a:rPr>
                        <a:t>Video recording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dirty="0">
                          <a:solidFill>
                            <a:schemeClr val="tx1"/>
                          </a:solidFill>
                          <a:latin typeface="Calibri"/>
                          <a:cs typeface="Arial"/>
                        </a:rPr>
                        <a:t>Consent for recording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dirty="0">
                          <a:solidFill>
                            <a:schemeClr val="tx1"/>
                          </a:solidFill>
                          <a:latin typeface="Calibri"/>
                          <a:cs typeface="Arial"/>
                        </a:rPr>
                        <a:t>Copy of video recording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dirty="0">
                          <a:solidFill>
                            <a:schemeClr val="tx1"/>
                          </a:solidFill>
                          <a:latin typeface="Calibri"/>
                          <a:cs typeface="Arial"/>
                        </a:rPr>
                        <a:t>Consultation method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60157027"/>
                  </a:ext>
                </a:extLst>
              </a:tr>
              <a:tr h="468588">
                <a:tc>
                  <a:txBody>
                    <a:bodyPr/>
                    <a:lstStyle/>
                    <a:p>
                      <a:r>
                        <a:rPr lang="en-GB" sz="1000" dirty="0">
                          <a:solidFill>
                            <a:srgbClr val="FF0000"/>
                          </a:solidFill>
                          <a:latin typeface="Calibri"/>
                        </a:rPr>
                        <a:t>21</a:t>
                      </a:r>
                      <a:r>
                        <a:rPr lang="en-GB" sz="1000" baseline="30000" dirty="0">
                          <a:solidFill>
                            <a:srgbClr val="FF0000"/>
                          </a:solidFill>
                          <a:latin typeface="Calibri"/>
                        </a:rPr>
                        <a:t>st</a:t>
                      </a:r>
                      <a:r>
                        <a:rPr lang="en-GB" sz="1000" dirty="0">
                          <a:solidFill>
                            <a:srgbClr val="FF0000"/>
                          </a:solidFill>
                          <a:latin typeface="Calibri"/>
                        </a:rPr>
                        <a:t> April</a:t>
                      </a:r>
                    </a:p>
                    <a:p>
                      <a:r>
                        <a:rPr lang="en-GB" sz="1000" dirty="0">
                          <a:solidFill>
                            <a:srgbClr val="FF0000"/>
                          </a:solidFill>
                          <a:latin typeface="Calibri"/>
                        </a:rPr>
                        <a:t>2021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t"/>
                      <a:r>
                        <a:rPr lang="en-GB" sz="1000" b="0" i="0" u="none" strike="noStrike" dirty="0">
                          <a:solidFill>
                            <a:srgbClr val="FF0000"/>
                          </a:solidFill>
                          <a:effectLst/>
                          <a:latin typeface="Calibri"/>
                          <a:cs typeface="Arial"/>
                        </a:rPr>
                        <a:t>Jon Smith</a:t>
                      </a: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0" i="0" u="none" strike="noStrike" dirty="0">
                          <a:solidFill>
                            <a:srgbClr val="FF0000"/>
                          </a:solidFill>
                          <a:effectLst/>
                          <a:latin typeface="+mn-lt"/>
                          <a:cs typeface="Arial"/>
                        </a:rPr>
                        <a:t>Lloyds Pharmacy Newtown</a:t>
                      </a:r>
                    </a:p>
                    <a:p>
                      <a:endParaRPr lang="en-GB" sz="1000" dirty="0">
                        <a:solidFill>
                          <a:schemeClr val="tx1"/>
                        </a:solidFill>
                        <a:latin typeface="Calibri"/>
                        <a:cs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GB" sz="1000" b="0" i="0" u="none" strike="noStrike" dirty="0">
                          <a:solidFill>
                            <a:srgbClr val="FF0000"/>
                          </a:solidFill>
                          <a:effectLst/>
                          <a:latin typeface="+mn-lt"/>
                          <a:cs typeface="Arial"/>
                        </a:rPr>
                        <a:t>Pharmacist</a:t>
                      </a:r>
                      <a:endParaRPr lang="en-GB" sz="1000" dirty="0">
                        <a:solidFill>
                          <a:srgbClr val="FF0000"/>
                        </a:solidFill>
                        <a:latin typeface="Calibri"/>
                        <a:cs typeface="Aria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1000" b="0" i="0" u="none" strike="noStrike" dirty="0">
                          <a:solidFill>
                            <a:schemeClr val="accent6">
                              <a:lumMod val="75000"/>
                            </a:schemeClr>
                          </a:solidFill>
                          <a:effectLst/>
                          <a:latin typeface="Calibri"/>
                          <a:cs typeface="Arial"/>
                        </a:rPr>
                        <a:t>No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t"/>
                      <a:r>
                        <a:rPr lang="en-GB" sz="1000" b="0" i="0" u="none" strike="noStrike" dirty="0">
                          <a:solidFill>
                            <a:schemeClr val="accent6">
                              <a:lumMod val="75000"/>
                            </a:schemeClr>
                          </a:solidFill>
                          <a:effectLst/>
                          <a:latin typeface="Calibri"/>
                          <a:cs typeface="Arial"/>
                        </a:rPr>
                        <a:t>Yes</a:t>
                      </a: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1000" b="0" i="0" u="none" strike="noStrike" dirty="0">
                          <a:solidFill>
                            <a:schemeClr val="accent6">
                              <a:lumMod val="75000"/>
                            </a:schemeClr>
                          </a:solidFill>
                          <a:effectLst/>
                          <a:latin typeface="Calibri"/>
                        </a:rPr>
                        <a:t>Yes - Patient consent given</a:t>
                      </a:r>
                      <a:endParaRPr lang="en-GB" sz="1000" b="0" i="0" u="none" strike="noStrike" dirty="0">
                        <a:solidFill>
                          <a:srgbClr val="000000"/>
                        </a:solidFill>
                        <a:effectLst/>
                        <a:latin typeface="Calibri"/>
                        <a:cs typeface="Arial"/>
                      </a:endParaRP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t"/>
                      <a:r>
                        <a:rPr lang="en-GB" sz="1000" b="0" i="0" u="none" strike="noStrike" dirty="0">
                          <a:solidFill>
                            <a:srgbClr val="FF0000"/>
                          </a:solidFill>
                          <a:effectLst/>
                          <a:latin typeface="Calibri"/>
                          <a:cs typeface="Arial"/>
                        </a:rPr>
                        <a:t>Link to copy </a:t>
                      </a: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t"/>
                      <a:r>
                        <a:rPr lang="en-GB" sz="1000" b="0" i="0" u="none" strike="noStrike" dirty="0">
                          <a:solidFill>
                            <a:schemeClr val="accent6">
                              <a:lumMod val="75000"/>
                            </a:schemeClr>
                          </a:solidFill>
                          <a:effectLst/>
                          <a:latin typeface="Calibri"/>
                          <a:cs typeface="Arial"/>
                        </a:rPr>
                        <a:t>11 – Video Consultation</a:t>
                      </a: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89546258"/>
                  </a:ext>
                </a:extLst>
              </a:tr>
            </a:tbl>
          </a:graphicData>
        </a:graphic>
      </p:graphicFrame>
      <p:graphicFrame>
        <p:nvGraphicFramePr>
          <p:cNvPr id="18" name="Table 17">
            <a:extLst>
              <a:ext uri="{FF2B5EF4-FFF2-40B4-BE49-F238E27FC236}">
                <a16:creationId xmlns:a16="http://schemas.microsoft.com/office/drawing/2014/main" id="{596BE6ED-F47D-4DF2-93ED-2DCB727A8FF0}"/>
              </a:ext>
            </a:extLst>
          </p:cNvPr>
          <p:cNvGraphicFramePr>
            <a:graphicFrameLocks noGrp="1"/>
          </p:cNvGraphicFramePr>
          <p:nvPr>
            <p:extLst>
              <p:ext uri="{D42A27DB-BD31-4B8C-83A1-F6EECF244321}">
                <p14:modId xmlns:p14="http://schemas.microsoft.com/office/powerpoint/2010/main" val="3486972204"/>
              </p:ext>
            </p:extLst>
          </p:nvPr>
        </p:nvGraphicFramePr>
        <p:xfrm>
          <a:off x="3096709" y="1078748"/>
          <a:ext cx="5640543" cy="892402"/>
        </p:xfrm>
        <a:graphic>
          <a:graphicData uri="http://schemas.openxmlformats.org/drawingml/2006/table">
            <a:tbl>
              <a:tblPr firstRow="1" bandRow="1">
                <a:tableStyleId>{5C22544A-7EE6-4342-B048-85BDC9FD1C3A}</a:tableStyleId>
              </a:tblPr>
              <a:tblGrid>
                <a:gridCol w="3779846">
                  <a:extLst>
                    <a:ext uri="{9D8B030D-6E8A-4147-A177-3AD203B41FA5}">
                      <a16:colId xmlns:a16="http://schemas.microsoft.com/office/drawing/2014/main" val="2495202427"/>
                    </a:ext>
                  </a:extLst>
                </a:gridCol>
                <a:gridCol w="701748">
                  <a:extLst>
                    <a:ext uri="{9D8B030D-6E8A-4147-A177-3AD203B41FA5}">
                      <a16:colId xmlns:a16="http://schemas.microsoft.com/office/drawing/2014/main" val="3371735703"/>
                    </a:ext>
                  </a:extLst>
                </a:gridCol>
                <a:gridCol w="1158949">
                  <a:extLst>
                    <a:ext uri="{9D8B030D-6E8A-4147-A177-3AD203B41FA5}">
                      <a16:colId xmlns:a16="http://schemas.microsoft.com/office/drawing/2014/main" val="4284455992"/>
                    </a:ext>
                  </a:extLst>
                </a:gridCol>
              </a:tblGrid>
              <a:tr h="221793">
                <a:tc>
                  <a:txBody>
                    <a:bodyPr/>
                    <a:lstStyle/>
                    <a:p>
                      <a:r>
                        <a:rPr lang="en-GB" sz="1200" dirty="0">
                          <a:solidFill>
                            <a:schemeClr val="tx1"/>
                          </a:solidFill>
                          <a:latin typeface="Calibri"/>
                        </a:rPr>
                        <a:t>Problem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dirty="0">
                          <a:solidFill>
                            <a:schemeClr val="tx1"/>
                          </a:solidFill>
                          <a:latin typeface="Calibri"/>
                          <a:cs typeface="Arial"/>
                        </a:rPr>
                        <a:t>Date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dirty="0">
                          <a:solidFill>
                            <a:schemeClr val="tx1"/>
                          </a:solidFill>
                          <a:latin typeface="Calibri"/>
                          <a:cs typeface="Arial"/>
                        </a:rPr>
                        <a:t>Location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1606130"/>
                  </a:ext>
                </a:extLst>
              </a:tr>
              <a:tr h="618082">
                <a:tc>
                  <a:txBody>
                    <a:bodyPr/>
                    <a:lstStyle/>
                    <a:p>
                      <a:r>
                        <a:rPr lang="en-GB" sz="1000" b="0" i="0" kern="1200" dirty="0">
                          <a:solidFill>
                            <a:srgbClr val="0070C0"/>
                          </a:solidFill>
                          <a:effectLst/>
                          <a:latin typeface="+mn-lt"/>
                          <a:ea typeface="+mn-ea"/>
                          <a:cs typeface="+mn-cs"/>
                        </a:rPr>
                        <a:t>Review of medications for patient with polypharmacy. </a:t>
                      </a:r>
                      <a:endParaRPr lang="en-GB" sz="1000" dirty="0">
                        <a:solidFill>
                          <a:srgbClr val="0070C0"/>
                        </a:solidFill>
                        <a:latin typeface="Calibri"/>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dirty="0">
                          <a:solidFill>
                            <a:srgbClr val="FF0000"/>
                          </a:solidFill>
                          <a:latin typeface="+mn-lt"/>
                        </a:rPr>
                        <a:t>21</a:t>
                      </a:r>
                      <a:r>
                        <a:rPr lang="en-GB" sz="1000" baseline="30000" dirty="0">
                          <a:solidFill>
                            <a:srgbClr val="FF0000"/>
                          </a:solidFill>
                          <a:latin typeface="+mn-lt"/>
                        </a:rPr>
                        <a:t>st</a:t>
                      </a:r>
                      <a:r>
                        <a:rPr lang="en-GB" sz="1000" dirty="0">
                          <a:solidFill>
                            <a:srgbClr val="FF0000"/>
                          </a:solidFill>
                          <a:latin typeface="+mn-lt"/>
                        </a:rPr>
                        <a:t> April</a:t>
                      </a:r>
                    </a:p>
                    <a:p>
                      <a:r>
                        <a:rPr lang="en-GB" sz="1000" dirty="0">
                          <a:solidFill>
                            <a:srgbClr val="FF0000"/>
                          </a:solidFill>
                          <a:latin typeface="+mn-lt"/>
                        </a:rPr>
                        <a:t>2021</a:t>
                      </a:r>
                    </a:p>
                    <a:p>
                      <a:pPr algn="l" fontAlgn="t"/>
                      <a:endParaRPr lang="en-GB" sz="1000" b="0" i="0" u="none" strike="noStrike" dirty="0">
                        <a:solidFill>
                          <a:srgbClr val="FF0000"/>
                        </a:solidFill>
                        <a:effectLst/>
                        <a:latin typeface="Calibri"/>
                        <a:cs typeface="Arial"/>
                      </a:endParaRP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t"/>
                      <a:r>
                        <a:rPr lang="en-GB" sz="1000" b="0" i="0" u="none" strike="noStrike" dirty="0">
                          <a:solidFill>
                            <a:srgbClr val="FF0000"/>
                          </a:solidFill>
                          <a:effectLst/>
                          <a:latin typeface="Calibri"/>
                          <a:cs typeface="Arial"/>
                        </a:rPr>
                        <a:t>Lloyds Pharmacy</a:t>
                      </a: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3532886"/>
                  </a:ext>
                </a:extLst>
              </a:tr>
            </a:tbl>
          </a:graphicData>
        </a:graphic>
      </p:graphicFrame>
      <p:graphicFrame>
        <p:nvGraphicFramePr>
          <p:cNvPr id="23" name="Table 22">
            <a:extLst>
              <a:ext uri="{FF2B5EF4-FFF2-40B4-BE49-F238E27FC236}">
                <a16:creationId xmlns:a16="http://schemas.microsoft.com/office/drawing/2014/main" id="{B8345DD3-4715-4EAA-9F8A-CF6639953A81}"/>
              </a:ext>
            </a:extLst>
          </p:cNvPr>
          <p:cNvGraphicFramePr>
            <a:graphicFrameLocks noGrp="1"/>
          </p:cNvGraphicFramePr>
          <p:nvPr>
            <p:extLst>
              <p:ext uri="{D42A27DB-BD31-4B8C-83A1-F6EECF244321}">
                <p14:modId xmlns:p14="http://schemas.microsoft.com/office/powerpoint/2010/main" val="1221289161"/>
              </p:ext>
            </p:extLst>
          </p:nvPr>
        </p:nvGraphicFramePr>
        <p:xfrm>
          <a:off x="8510613" y="4277027"/>
          <a:ext cx="3151554" cy="2317898"/>
        </p:xfrm>
        <a:graphic>
          <a:graphicData uri="http://schemas.openxmlformats.org/drawingml/2006/table">
            <a:tbl>
              <a:tblPr firstRow="1" bandRow="1">
                <a:tableStyleId>{5C22544A-7EE6-4342-B048-85BDC9FD1C3A}</a:tableStyleId>
              </a:tblPr>
              <a:tblGrid>
                <a:gridCol w="3151554">
                  <a:extLst>
                    <a:ext uri="{9D8B030D-6E8A-4147-A177-3AD203B41FA5}">
                      <a16:colId xmlns:a16="http://schemas.microsoft.com/office/drawing/2014/main" val="2495202427"/>
                    </a:ext>
                  </a:extLst>
                </a:gridCol>
              </a:tblGrid>
              <a:tr h="416795">
                <a:tc>
                  <a:txBody>
                    <a:bodyPr/>
                    <a:lstStyle/>
                    <a:p>
                      <a:r>
                        <a:rPr lang="en-GB" sz="1200" dirty="0">
                          <a:solidFill>
                            <a:schemeClr val="tx1"/>
                          </a:solidFill>
                          <a:latin typeface="+mn-lt"/>
                        </a:rPr>
                        <a:t>What matters to the person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1606130"/>
                  </a:ext>
                </a:extLst>
              </a:tr>
              <a:tr h="1901103">
                <a:tc>
                  <a:txBody>
                    <a:bodyPr/>
                    <a:lstStyle/>
                    <a:p>
                      <a:r>
                        <a:rPr lang="en-GB" sz="1000" b="0" i="0" kern="1200" dirty="0">
                          <a:solidFill>
                            <a:srgbClr val="0070C0"/>
                          </a:solidFill>
                          <a:effectLst/>
                          <a:latin typeface="+mn-lt"/>
                          <a:ea typeface="+mn-ea"/>
                          <a:cs typeface="+mn-cs"/>
                        </a:rPr>
                        <a:t>Peter would like to prioritise:</a:t>
                      </a:r>
                      <a:endParaRPr lang="en-GB" sz="1000" dirty="0">
                        <a:solidFill>
                          <a:srgbClr val="0070C0"/>
                        </a:solidFill>
                        <a:latin typeface="Calibri"/>
                      </a:endParaRPr>
                    </a:p>
                    <a:p>
                      <a:pPr marL="171450" lvl="0" indent="-171450">
                        <a:buFont typeface="Arial" panose="020B0604020202020204" pitchFamily="34" charset="0"/>
                        <a:buChar char="•"/>
                      </a:pPr>
                      <a:r>
                        <a:rPr lang="en-GB" sz="1000" b="0" i="0" kern="1200" dirty="0">
                          <a:solidFill>
                            <a:srgbClr val="0070C0"/>
                          </a:solidFill>
                          <a:effectLst/>
                          <a:latin typeface="+mn-lt"/>
                          <a:ea typeface="+mn-ea"/>
                          <a:cs typeface="+mn-cs"/>
                        </a:rPr>
                        <a:t>Being able to support daughter and grandchildren, play with them without the pain he is currently experiencing, especially knee pain. Summarised as better mobility and quality of life.</a:t>
                      </a:r>
                      <a:endParaRPr lang="en-GB" sz="1000" dirty="0">
                        <a:solidFill>
                          <a:srgbClr val="0070C0"/>
                        </a:solidFill>
                        <a:latin typeface="Calibri"/>
                      </a:endParaRPr>
                    </a:p>
                    <a:p>
                      <a:pPr marL="171450" lvl="0" indent="-171450">
                        <a:buFont typeface="Arial" panose="020B0604020202020204" pitchFamily="34" charset="0"/>
                        <a:buChar char="•"/>
                      </a:pPr>
                      <a:r>
                        <a:rPr lang="en-GB" sz="1000" b="0" i="0" kern="1200" dirty="0">
                          <a:solidFill>
                            <a:srgbClr val="0070C0"/>
                          </a:solidFill>
                          <a:effectLst/>
                          <a:latin typeface="+mn-lt"/>
                          <a:ea typeface="+mn-ea"/>
                          <a:cs typeface="+mn-cs"/>
                        </a:rPr>
                        <a:t>Give up smoking. </a:t>
                      </a:r>
                      <a:endParaRPr lang="en-GB" sz="1000" dirty="0">
                        <a:solidFill>
                          <a:srgbClr val="0070C0"/>
                        </a:solidFill>
                        <a:latin typeface="Calibri"/>
                      </a:endParaRPr>
                    </a:p>
                    <a:p>
                      <a:pPr marL="171450" lvl="0" indent="-171450">
                        <a:buFont typeface="Arial" panose="020B0604020202020204" pitchFamily="34" charset="0"/>
                        <a:buChar char="•"/>
                      </a:pPr>
                      <a:r>
                        <a:rPr lang="en-GB" sz="1000" b="0" i="0" kern="1200" dirty="0">
                          <a:solidFill>
                            <a:srgbClr val="0070C0"/>
                          </a:solidFill>
                          <a:effectLst/>
                          <a:latin typeface="+mn-lt"/>
                          <a:ea typeface="+mn-ea"/>
                          <a:cs typeface="+mn-cs"/>
                        </a:rPr>
                        <a:t>Explore what is causing his indigestion.</a:t>
                      </a:r>
                      <a:endParaRPr lang="en-GB" sz="1000" dirty="0">
                        <a:solidFill>
                          <a:srgbClr val="0070C0"/>
                        </a:solidFill>
                        <a:latin typeface="Calibri"/>
                      </a:endParaRPr>
                    </a:p>
                    <a:p>
                      <a:pPr marL="171450" lvl="0" indent="-171450">
                        <a:buFont typeface="Arial" panose="020B0604020202020204" pitchFamily="34" charset="0"/>
                        <a:buChar char="•"/>
                      </a:pPr>
                      <a:r>
                        <a:rPr lang="en-GB" sz="1000" b="0" i="0" kern="1200" dirty="0">
                          <a:solidFill>
                            <a:srgbClr val="0070C0"/>
                          </a:solidFill>
                          <a:effectLst/>
                          <a:latin typeface="+mn-lt"/>
                          <a:ea typeface="+mn-ea"/>
                          <a:cs typeface="+mn-cs"/>
                        </a:rPr>
                        <a:t>See if he can reduce or change his medicines so that they are easier for him to remember and avoid side effects.</a:t>
                      </a:r>
                      <a:endParaRPr lang="en-GB" sz="1000" dirty="0">
                        <a:solidFill>
                          <a:srgbClr val="0070C0"/>
                        </a:solidFill>
                        <a:latin typeface="Calibri"/>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3532886"/>
                  </a:ext>
                </a:extLst>
              </a:tr>
            </a:tbl>
          </a:graphicData>
        </a:graphic>
      </p:graphicFrame>
      <p:graphicFrame>
        <p:nvGraphicFramePr>
          <p:cNvPr id="24" name="Table 23">
            <a:extLst>
              <a:ext uri="{FF2B5EF4-FFF2-40B4-BE49-F238E27FC236}">
                <a16:creationId xmlns:a16="http://schemas.microsoft.com/office/drawing/2014/main" id="{36FFD8BF-862A-4B5C-B4D8-4BEA1E8F6635}"/>
              </a:ext>
            </a:extLst>
          </p:cNvPr>
          <p:cNvGraphicFramePr>
            <a:graphicFrameLocks noGrp="1"/>
          </p:cNvGraphicFramePr>
          <p:nvPr>
            <p:extLst>
              <p:ext uri="{D42A27DB-BD31-4B8C-83A1-F6EECF244321}">
                <p14:modId xmlns:p14="http://schemas.microsoft.com/office/powerpoint/2010/main" val="2037873520"/>
              </p:ext>
            </p:extLst>
          </p:nvPr>
        </p:nvGraphicFramePr>
        <p:xfrm>
          <a:off x="3096709" y="5503196"/>
          <a:ext cx="1942555" cy="1127760"/>
        </p:xfrm>
        <a:graphic>
          <a:graphicData uri="http://schemas.openxmlformats.org/drawingml/2006/table">
            <a:tbl>
              <a:tblPr firstRow="1" bandRow="1">
                <a:tableStyleId>{5C22544A-7EE6-4342-B048-85BDC9FD1C3A}</a:tableStyleId>
              </a:tblPr>
              <a:tblGrid>
                <a:gridCol w="1942555">
                  <a:extLst>
                    <a:ext uri="{9D8B030D-6E8A-4147-A177-3AD203B41FA5}">
                      <a16:colId xmlns:a16="http://schemas.microsoft.com/office/drawing/2014/main" val="2495202427"/>
                    </a:ext>
                  </a:extLst>
                </a:gridCol>
              </a:tblGrid>
              <a:tr h="0">
                <a:tc>
                  <a:txBody>
                    <a:bodyPr/>
                    <a:lstStyle/>
                    <a:p>
                      <a:r>
                        <a:rPr lang="en-GB" sz="1200" dirty="0">
                          <a:solidFill>
                            <a:schemeClr val="tx1"/>
                          </a:solidFill>
                          <a:latin typeface="Calibri"/>
                        </a:rPr>
                        <a:t>Clinicians Agenda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1606130"/>
                  </a:ext>
                </a:extLst>
              </a:tr>
              <a:tr h="52812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0" i="0" kern="1200" dirty="0">
                          <a:solidFill>
                            <a:srgbClr val="0070C0"/>
                          </a:solidFill>
                          <a:effectLst/>
                          <a:latin typeface="+mn-lt"/>
                          <a:ea typeface="+mn-ea"/>
                          <a:cs typeface="+mn-cs"/>
                        </a:rPr>
                        <a:t>Review of medication. </a:t>
                      </a:r>
                      <a:r>
                        <a:rPr lang="en-GB" sz="1000" b="0" i="0" u="none" strike="noStrike" kern="1200" noProof="0" dirty="0">
                          <a:solidFill>
                            <a:srgbClr val="0070C0"/>
                          </a:solidFill>
                          <a:effectLst/>
                          <a:latin typeface="+mn-lt"/>
                        </a:rPr>
                        <a:t>To find the optimal medication regimen to support patient’s lifestyle and eliminate side effects.</a:t>
                      </a:r>
                      <a:endParaRPr lang="en-US" sz="1000" dirty="0"/>
                    </a:p>
                    <a:p>
                      <a:endParaRPr lang="en-GB" sz="1000" dirty="0">
                        <a:solidFill>
                          <a:srgbClr val="0070C0"/>
                        </a:solidFill>
                        <a:latin typeface="Calibri"/>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3532886"/>
                  </a:ext>
                </a:extLst>
              </a:tr>
            </a:tbl>
          </a:graphicData>
        </a:graphic>
      </p:graphicFrame>
      <p:sp>
        <p:nvSpPr>
          <p:cNvPr id="21" name="TextBox 20">
            <a:extLst>
              <a:ext uri="{FF2B5EF4-FFF2-40B4-BE49-F238E27FC236}">
                <a16:creationId xmlns:a16="http://schemas.microsoft.com/office/drawing/2014/main" id="{763A87C6-DA24-4C5D-8C1B-3D59120D4774}"/>
              </a:ext>
            </a:extLst>
          </p:cNvPr>
          <p:cNvSpPr txBox="1"/>
          <p:nvPr/>
        </p:nvSpPr>
        <p:spPr>
          <a:xfrm>
            <a:off x="265234" y="96131"/>
            <a:ext cx="4328164" cy="646331"/>
          </a:xfrm>
          <a:prstGeom prst="rect">
            <a:avLst/>
          </a:prstGeom>
          <a:noFill/>
        </p:spPr>
        <p:txBody>
          <a:bodyPr wrap="square" rtlCol="0">
            <a:spAutoFit/>
          </a:bodyPr>
          <a:lstStyle/>
          <a:p>
            <a:r>
              <a:rPr lang="en-GB" b="1" dirty="0"/>
              <a:t>Recording Shared Decision Making – Medicine Review </a:t>
            </a:r>
          </a:p>
        </p:txBody>
      </p:sp>
      <p:sp>
        <p:nvSpPr>
          <p:cNvPr id="28" name="Oval 27">
            <a:extLst>
              <a:ext uri="{FF2B5EF4-FFF2-40B4-BE49-F238E27FC236}">
                <a16:creationId xmlns:a16="http://schemas.microsoft.com/office/drawing/2014/main" id="{B10E1C4E-1B5F-4870-99DB-7F8F653CBF78}"/>
              </a:ext>
            </a:extLst>
          </p:cNvPr>
          <p:cNvSpPr/>
          <p:nvPr/>
        </p:nvSpPr>
        <p:spPr>
          <a:xfrm>
            <a:off x="6665009" y="106835"/>
            <a:ext cx="352647" cy="28402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a:extLst>
              <a:ext uri="{FF2B5EF4-FFF2-40B4-BE49-F238E27FC236}">
                <a16:creationId xmlns:a16="http://schemas.microsoft.com/office/drawing/2014/main" id="{CFF45094-8243-477E-98A4-D6B72B26881A}"/>
              </a:ext>
            </a:extLst>
          </p:cNvPr>
          <p:cNvSpPr/>
          <p:nvPr/>
        </p:nvSpPr>
        <p:spPr>
          <a:xfrm>
            <a:off x="4671278" y="117213"/>
            <a:ext cx="352647" cy="2840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Box 25">
            <a:extLst>
              <a:ext uri="{FF2B5EF4-FFF2-40B4-BE49-F238E27FC236}">
                <a16:creationId xmlns:a16="http://schemas.microsoft.com/office/drawing/2014/main" id="{5A8B1365-A927-4C8F-9585-CE5301539DD2}"/>
              </a:ext>
            </a:extLst>
          </p:cNvPr>
          <p:cNvSpPr txBox="1"/>
          <p:nvPr/>
        </p:nvSpPr>
        <p:spPr>
          <a:xfrm>
            <a:off x="5033168" y="79963"/>
            <a:ext cx="1616533" cy="369332"/>
          </a:xfrm>
          <a:prstGeom prst="rect">
            <a:avLst/>
          </a:prstGeom>
          <a:noFill/>
        </p:spPr>
        <p:txBody>
          <a:bodyPr wrap="none" rtlCol="0">
            <a:spAutoFit/>
          </a:bodyPr>
          <a:lstStyle/>
          <a:p>
            <a:r>
              <a:rPr lang="en-GB" dirty="0"/>
              <a:t>Recorded Data </a:t>
            </a:r>
          </a:p>
        </p:txBody>
      </p:sp>
      <p:sp>
        <p:nvSpPr>
          <p:cNvPr id="31" name="TextBox 30">
            <a:extLst>
              <a:ext uri="{FF2B5EF4-FFF2-40B4-BE49-F238E27FC236}">
                <a16:creationId xmlns:a16="http://schemas.microsoft.com/office/drawing/2014/main" id="{FFC69437-B578-4A71-A67E-3FFCEF5D6104}"/>
              </a:ext>
            </a:extLst>
          </p:cNvPr>
          <p:cNvSpPr txBox="1"/>
          <p:nvPr/>
        </p:nvSpPr>
        <p:spPr>
          <a:xfrm>
            <a:off x="7063670" y="79963"/>
            <a:ext cx="2439835" cy="369332"/>
          </a:xfrm>
          <a:prstGeom prst="rect">
            <a:avLst/>
          </a:prstGeom>
          <a:noFill/>
        </p:spPr>
        <p:txBody>
          <a:bodyPr wrap="none" rtlCol="0">
            <a:spAutoFit/>
          </a:bodyPr>
          <a:lstStyle/>
          <a:p>
            <a:r>
              <a:rPr lang="en-GB" dirty="0"/>
              <a:t>System Generated Data</a:t>
            </a:r>
          </a:p>
        </p:txBody>
      </p:sp>
      <p:sp>
        <p:nvSpPr>
          <p:cNvPr id="32" name="Oval 31">
            <a:extLst>
              <a:ext uri="{FF2B5EF4-FFF2-40B4-BE49-F238E27FC236}">
                <a16:creationId xmlns:a16="http://schemas.microsoft.com/office/drawing/2014/main" id="{F103A68F-0E8E-4DAF-9B79-71A9A34802B6}"/>
              </a:ext>
            </a:extLst>
          </p:cNvPr>
          <p:cNvSpPr/>
          <p:nvPr/>
        </p:nvSpPr>
        <p:spPr>
          <a:xfrm>
            <a:off x="9495100" y="117213"/>
            <a:ext cx="352647" cy="284020"/>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TextBox 32">
            <a:extLst>
              <a:ext uri="{FF2B5EF4-FFF2-40B4-BE49-F238E27FC236}">
                <a16:creationId xmlns:a16="http://schemas.microsoft.com/office/drawing/2014/main" id="{0CF8FA4D-A4DC-4D5F-B2A8-2C5AE51E644E}"/>
              </a:ext>
            </a:extLst>
          </p:cNvPr>
          <p:cNvSpPr txBox="1"/>
          <p:nvPr/>
        </p:nvSpPr>
        <p:spPr>
          <a:xfrm>
            <a:off x="9925627" y="96131"/>
            <a:ext cx="2217467" cy="369332"/>
          </a:xfrm>
          <a:prstGeom prst="rect">
            <a:avLst/>
          </a:prstGeom>
          <a:noFill/>
        </p:spPr>
        <p:txBody>
          <a:bodyPr wrap="none" rtlCol="0">
            <a:spAutoFit/>
          </a:bodyPr>
          <a:lstStyle/>
          <a:p>
            <a:r>
              <a:rPr lang="en-GB" dirty="0"/>
              <a:t>Drop Down Selection </a:t>
            </a:r>
          </a:p>
        </p:txBody>
      </p:sp>
      <p:graphicFrame>
        <p:nvGraphicFramePr>
          <p:cNvPr id="25" name="Table 24">
            <a:extLst>
              <a:ext uri="{FF2B5EF4-FFF2-40B4-BE49-F238E27FC236}">
                <a16:creationId xmlns:a16="http://schemas.microsoft.com/office/drawing/2014/main" id="{A4C2734F-49F9-4D99-BF96-01ABA2C6D397}"/>
              </a:ext>
            </a:extLst>
          </p:cNvPr>
          <p:cNvGraphicFramePr>
            <a:graphicFrameLocks noGrp="1"/>
          </p:cNvGraphicFramePr>
          <p:nvPr>
            <p:extLst>
              <p:ext uri="{D42A27DB-BD31-4B8C-83A1-F6EECF244321}">
                <p14:modId xmlns:p14="http://schemas.microsoft.com/office/powerpoint/2010/main" val="2865407922"/>
              </p:ext>
            </p:extLst>
          </p:nvPr>
        </p:nvGraphicFramePr>
        <p:xfrm>
          <a:off x="3096709" y="4277027"/>
          <a:ext cx="1988387" cy="973338"/>
        </p:xfrm>
        <a:graphic>
          <a:graphicData uri="http://schemas.openxmlformats.org/drawingml/2006/table">
            <a:tbl>
              <a:tblPr firstRow="1" bandRow="1">
                <a:tableStyleId>{5C22544A-7EE6-4342-B048-85BDC9FD1C3A}</a:tableStyleId>
              </a:tblPr>
              <a:tblGrid>
                <a:gridCol w="1988387">
                  <a:extLst>
                    <a:ext uri="{9D8B030D-6E8A-4147-A177-3AD203B41FA5}">
                      <a16:colId xmlns:a16="http://schemas.microsoft.com/office/drawing/2014/main" val="2495202427"/>
                    </a:ext>
                  </a:extLst>
                </a:gridCol>
              </a:tblGrid>
              <a:tr h="339999">
                <a:tc>
                  <a:txBody>
                    <a:bodyPr/>
                    <a:lstStyle/>
                    <a:p>
                      <a:r>
                        <a:rPr lang="en-GB" sz="1200" dirty="0">
                          <a:solidFill>
                            <a:schemeClr val="tx1"/>
                          </a:solidFill>
                          <a:latin typeface="Calibri"/>
                        </a:rPr>
                        <a:t>Patient Agenda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1606130"/>
                  </a:ext>
                </a:extLst>
              </a:tr>
              <a:tr h="633339">
                <a:tc>
                  <a:txBody>
                    <a:bodyPr/>
                    <a:lstStyle/>
                    <a:p>
                      <a:pPr lvl="0">
                        <a:buNone/>
                      </a:pPr>
                      <a:r>
                        <a:rPr lang="en-GB" sz="1000" b="0" i="0" u="none" strike="noStrike" kern="1200" noProof="0" dirty="0">
                          <a:solidFill>
                            <a:srgbClr val="0070C0"/>
                          </a:solidFill>
                          <a:effectLst/>
                          <a:latin typeface="Calibri"/>
                        </a:rPr>
                        <a:t>To reduce the number of medicines he needs to remember to take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3532886"/>
                  </a:ext>
                </a:extLst>
              </a:tr>
            </a:tbl>
          </a:graphicData>
        </a:graphic>
      </p:graphicFrame>
    </p:spTree>
    <p:extLst>
      <p:ext uri="{BB962C8B-B14F-4D97-AF65-F5344CB8AC3E}">
        <p14:creationId xmlns:p14="http://schemas.microsoft.com/office/powerpoint/2010/main" val="1832086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 name="Table 19">
            <a:extLst>
              <a:ext uri="{FF2B5EF4-FFF2-40B4-BE49-F238E27FC236}">
                <a16:creationId xmlns:a16="http://schemas.microsoft.com/office/drawing/2014/main" id="{D6C9CE62-8865-4C50-BCD0-6EC447546ECD}"/>
              </a:ext>
            </a:extLst>
          </p:cNvPr>
          <p:cNvGraphicFramePr>
            <a:graphicFrameLocks noGrp="1"/>
          </p:cNvGraphicFramePr>
          <p:nvPr>
            <p:extLst>
              <p:ext uri="{D42A27DB-BD31-4B8C-83A1-F6EECF244321}">
                <p14:modId xmlns:p14="http://schemas.microsoft.com/office/powerpoint/2010/main" val="3748396692"/>
              </p:ext>
            </p:extLst>
          </p:nvPr>
        </p:nvGraphicFramePr>
        <p:xfrm>
          <a:off x="327558" y="1238195"/>
          <a:ext cx="11796533" cy="3489055"/>
        </p:xfrm>
        <a:graphic>
          <a:graphicData uri="http://schemas.openxmlformats.org/drawingml/2006/table">
            <a:tbl>
              <a:tblPr firstRow="1" bandRow="1">
                <a:tableStyleId>{5C22544A-7EE6-4342-B048-85BDC9FD1C3A}</a:tableStyleId>
              </a:tblPr>
              <a:tblGrid>
                <a:gridCol w="4032447">
                  <a:extLst>
                    <a:ext uri="{9D8B030D-6E8A-4147-A177-3AD203B41FA5}">
                      <a16:colId xmlns:a16="http://schemas.microsoft.com/office/drawing/2014/main" val="4071473813"/>
                    </a:ext>
                  </a:extLst>
                </a:gridCol>
                <a:gridCol w="3557847">
                  <a:extLst>
                    <a:ext uri="{9D8B030D-6E8A-4147-A177-3AD203B41FA5}">
                      <a16:colId xmlns:a16="http://schemas.microsoft.com/office/drawing/2014/main" val="214632901"/>
                    </a:ext>
                  </a:extLst>
                </a:gridCol>
                <a:gridCol w="4206239">
                  <a:extLst>
                    <a:ext uri="{9D8B030D-6E8A-4147-A177-3AD203B41FA5}">
                      <a16:colId xmlns:a16="http://schemas.microsoft.com/office/drawing/2014/main" val="3685081288"/>
                    </a:ext>
                  </a:extLst>
                </a:gridCol>
              </a:tblGrid>
              <a:tr h="266161">
                <a:tc>
                  <a:txBody>
                    <a:bodyPr/>
                    <a:lstStyle/>
                    <a:p>
                      <a:r>
                        <a:rPr lang="en-GB" sz="1200" dirty="0">
                          <a:solidFill>
                            <a:schemeClr val="tx1"/>
                          </a:solidFill>
                        </a:rPr>
                        <a:t>Options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dirty="0">
                          <a:solidFill>
                            <a:schemeClr val="tx1"/>
                          </a:solidFill>
                          <a:latin typeface="Arial" panose="020B0604020202020204" pitchFamily="34" charset="0"/>
                          <a:cs typeface="Arial" panose="020B0604020202020204" pitchFamily="34" charset="0"/>
                        </a:rPr>
                        <a:t>Risks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000" dirty="0">
                          <a:solidFill>
                            <a:schemeClr val="tx1"/>
                          </a:solidFill>
                          <a:latin typeface="Arial" panose="020B0604020202020204" pitchFamily="34" charset="0"/>
                          <a:cs typeface="Arial" panose="020B0604020202020204" pitchFamily="34" charset="0"/>
                        </a:rPr>
                        <a:t>Benefits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01826980"/>
                  </a:ext>
                </a:extLst>
              </a:tr>
              <a:tr h="201469">
                <a:tc gridSpan="3">
                  <a:txBody>
                    <a:bodyPr/>
                    <a:lstStyle/>
                    <a:p>
                      <a:pPr marL="0" indent="0" algn="l" fontAlgn="t">
                        <a:buFont typeface="Arial" panose="020B0604020202020204" pitchFamily="34" charset="0"/>
                        <a:buNone/>
                      </a:pPr>
                      <a:r>
                        <a:rPr lang="en-GB" sz="1000" b="0" i="0" u="none" strike="noStrike" dirty="0">
                          <a:solidFill>
                            <a:schemeClr val="tx1"/>
                          </a:solidFill>
                          <a:effectLst/>
                          <a:latin typeface="+mn-lt"/>
                        </a:rPr>
                        <a:t>ISSUE 1 - KNEE PAIN (PATIENT AGENDA) &amp; DICLOFENAC CONTRAINDICATED IN CARDIOVASCULAR DISEASE (PHARMACIST AGENDA):</a:t>
                      </a: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1000" b="0" i="0" kern="1200" dirty="0">
                        <a:solidFill>
                          <a:srgbClr val="0070C0"/>
                        </a:solidFill>
                        <a:effectLst/>
                        <a:latin typeface="+mn-lt"/>
                        <a:ea typeface="+mn-ea"/>
                        <a:cs typeface="+mn-cs"/>
                      </a:endParaRPr>
                    </a:p>
                    <a:p>
                      <a:pPr marL="0" marR="0" lvl="0" indent="0" algn="l" defTabSz="914400" rtl="0" eaLnBrk="1" fontAlgn="t" latinLnBrk="0" hangingPunct="1">
                        <a:lnSpc>
                          <a:spcPct val="100000"/>
                        </a:lnSpc>
                        <a:spcBef>
                          <a:spcPts val="0"/>
                        </a:spcBef>
                        <a:spcAft>
                          <a:spcPts val="0"/>
                        </a:spcAft>
                        <a:buClrTx/>
                        <a:buSzTx/>
                        <a:buFontTx/>
                        <a:buNone/>
                        <a:tabLst/>
                        <a:defRPr/>
                      </a:pPr>
                      <a:endParaRPr lang="en-GB" sz="1000" b="0" i="0" kern="1200" dirty="0">
                        <a:solidFill>
                          <a:srgbClr val="0070C0"/>
                        </a:solidFill>
                        <a:effectLst/>
                        <a:latin typeface="+mn-lt"/>
                        <a:ea typeface="+mn-ea"/>
                        <a:cs typeface="+mn-cs"/>
                      </a:endParaRPr>
                    </a:p>
                    <a:p>
                      <a:pPr algn="l" fontAlgn="t"/>
                      <a:endParaRPr lang="en-GB" sz="1000" b="0" i="0" kern="1200" dirty="0">
                        <a:solidFill>
                          <a:srgbClr val="0070C0"/>
                        </a:solidFill>
                        <a:effectLst/>
                        <a:latin typeface="+mn-lt"/>
                        <a:ea typeface="+mn-ea"/>
                        <a:cs typeface="+mn-cs"/>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b="0" i="0" kern="1200" dirty="0">
                        <a:solidFill>
                          <a:srgbClr val="0070C0"/>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b="0" i="0" kern="1200" dirty="0">
                        <a:solidFill>
                          <a:srgbClr val="0070C0"/>
                        </a:solidFill>
                        <a:effectLst/>
                        <a:latin typeface="+mn-lt"/>
                        <a:ea typeface="+mn-ea"/>
                        <a:cs typeface="+mn-cs"/>
                      </a:endParaRPr>
                    </a:p>
                    <a:p>
                      <a:endParaRPr lang="en-GB" sz="1000" b="0" i="0" kern="1200" dirty="0">
                        <a:solidFill>
                          <a:srgbClr val="0070C0"/>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47036068"/>
                  </a:ext>
                </a:extLst>
              </a:tr>
              <a:tr h="275403">
                <a:tc>
                  <a:txBody>
                    <a:bodyPr/>
                    <a:lstStyle/>
                    <a:p>
                      <a:pPr marL="228600" marR="0" lvl="0" indent="-228600" algn="just" defTabSz="914400" rtl="0" eaLnBrk="1" fontAlgn="t" latinLnBrk="0" hangingPunct="1">
                        <a:lnSpc>
                          <a:spcPct val="100000"/>
                        </a:lnSpc>
                        <a:spcBef>
                          <a:spcPts val="0"/>
                        </a:spcBef>
                        <a:spcAft>
                          <a:spcPts val="0"/>
                        </a:spcAft>
                        <a:buClrTx/>
                        <a:buSzTx/>
                        <a:buFont typeface="Arial" panose="020B0604020202020204" pitchFamily="34" charset="0"/>
                        <a:buAutoNum type="arabicPeriod"/>
                        <a:tabLst/>
                        <a:defRPr/>
                      </a:pPr>
                      <a:r>
                        <a:rPr lang="en-GB" sz="900" b="0" i="0" kern="1200" dirty="0">
                          <a:solidFill>
                            <a:srgbClr val="0070C0"/>
                          </a:solidFill>
                          <a:effectLst/>
                          <a:latin typeface="+mn-lt"/>
                          <a:ea typeface="+mn-ea"/>
                          <a:cs typeface="+mn-cs"/>
                        </a:rPr>
                        <a:t>Stop taking diclofenac and start paracetamol</a:t>
                      </a:r>
                      <a:r>
                        <a:rPr lang="en-GB" sz="900" b="0" i="0" kern="1200">
                          <a:solidFill>
                            <a:srgbClr val="0070C0"/>
                          </a:solidFill>
                          <a:effectLst/>
                          <a:latin typeface="+mn-lt"/>
                          <a:ea typeface="+mn-ea"/>
                          <a:cs typeface="+mn-cs"/>
                        </a:rPr>
                        <a:t>. </a:t>
                      </a:r>
                      <a:endParaRPr lang="en-GB" sz="900" b="0" i="0" kern="1200" dirty="0">
                        <a:solidFill>
                          <a:srgbClr val="0070C0"/>
                        </a:solidFill>
                        <a:effectLst/>
                        <a:latin typeface="+mn-lt"/>
                        <a:ea typeface="+mn-ea"/>
                        <a:cs typeface="+mn-cs"/>
                      </a:endParaRP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28600" marR="0" lvl="0" indent="-228600" algn="l" defTabSz="914400" rtl="0" eaLnBrk="1" fontAlgn="t" latinLnBrk="0" hangingPunct="1">
                        <a:lnSpc>
                          <a:spcPct val="100000"/>
                        </a:lnSpc>
                        <a:spcBef>
                          <a:spcPts val="0"/>
                        </a:spcBef>
                        <a:spcAft>
                          <a:spcPts val="0"/>
                        </a:spcAft>
                        <a:buClrTx/>
                        <a:buSzTx/>
                        <a:buFontTx/>
                        <a:buAutoNum type="arabicPeriod"/>
                        <a:tabLst/>
                        <a:defRPr/>
                      </a:pPr>
                      <a:r>
                        <a:rPr lang="en-GB" sz="900" b="0" i="0" kern="1200" dirty="0">
                          <a:solidFill>
                            <a:srgbClr val="0070C0"/>
                          </a:solidFill>
                          <a:effectLst/>
                          <a:latin typeface="+mn-lt"/>
                          <a:ea typeface="+mn-ea"/>
                          <a:cs typeface="+mn-cs"/>
                        </a:rPr>
                        <a:t>Pain may worsen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900" b="0" i="0" kern="1200" dirty="0">
                          <a:solidFill>
                            <a:srgbClr val="0070C0"/>
                          </a:solidFill>
                          <a:effectLst/>
                          <a:latin typeface="+mn-lt"/>
                          <a:ea typeface="+mn-ea"/>
                          <a:cs typeface="+mn-cs"/>
                        </a:rPr>
                        <a:t>Reduce risks of ulcers, heart attack and stroke.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36192195"/>
                  </a:ext>
                </a:extLst>
              </a:tr>
              <a:tr h="201469">
                <a:tc gridSpan="3">
                  <a:txBody>
                    <a:bodyPr/>
                    <a:lstStyle/>
                    <a:p>
                      <a:pPr marL="0" marR="0" lvl="0" indent="0" algn="l" defTabSz="914400" rtl="0" eaLnBrk="1" fontAlgn="t" latinLnBrk="0" hangingPunct="1">
                        <a:lnSpc>
                          <a:spcPct val="100000"/>
                        </a:lnSpc>
                        <a:spcBef>
                          <a:spcPts val="0"/>
                        </a:spcBef>
                        <a:spcAft>
                          <a:spcPts val="0"/>
                        </a:spcAft>
                        <a:buClrTx/>
                        <a:buSzTx/>
                        <a:buFont typeface="Arial" panose="020B0604020202020204" pitchFamily="34" charset="0"/>
                        <a:buNone/>
                        <a:tabLst/>
                        <a:defRPr/>
                      </a:pPr>
                      <a:r>
                        <a:rPr lang="en-GB" sz="1000" b="0" i="0" u="none" strike="noStrike" dirty="0">
                          <a:solidFill>
                            <a:schemeClr val="tx1"/>
                          </a:solidFill>
                          <a:effectLst/>
                          <a:latin typeface="+mn-lt"/>
                        </a:rPr>
                        <a:t>ISSUE 2 - BOTHERSOME INDIGESTION (PATIENT AGENDA) &amp; MHRA DISCOURAGES TAKING CLOPIDOGREL WITH OMEPRAZOLE (PHARMACIST AGENDA): </a:t>
                      </a: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indent="0" algn="l" fontAlgn="t">
                        <a:buFont typeface="Arial" panose="020B0604020202020204" pitchFamily="34" charset="0"/>
                        <a:buNone/>
                      </a:pPr>
                      <a:endParaRPr lang="en-GB" sz="1000" b="0" i="0" kern="1200" dirty="0">
                        <a:solidFill>
                          <a:srgbClr val="0070C0"/>
                        </a:solidFill>
                        <a:effectLst/>
                        <a:latin typeface="+mn-lt"/>
                        <a:ea typeface="+mn-ea"/>
                        <a:cs typeface="+mn-cs"/>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indent="0" algn="l" fontAlgn="t">
                        <a:buFont typeface="Arial" panose="020B0604020202020204" pitchFamily="34" charset="0"/>
                        <a:buNone/>
                      </a:pPr>
                      <a:endParaRPr lang="en-GB" sz="1000" b="0" i="0" kern="1200" dirty="0">
                        <a:solidFill>
                          <a:srgbClr val="0070C0"/>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98795004"/>
                  </a:ext>
                </a:extLst>
              </a:tr>
              <a:tr h="407305">
                <a:tc>
                  <a:txBody>
                    <a:bodyPr/>
                    <a:lstStyle/>
                    <a:p>
                      <a:pPr marL="0" indent="0" algn="l" fontAlgn="t">
                        <a:buFont typeface="Arial" panose="020B0604020202020204" pitchFamily="34" charset="0"/>
                        <a:buNone/>
                      </a:pPr>
                      <a:r>
                        <a:rPr lang="en-GB" sz="900" b="0" i="0" kern="1200" dirty="0">
                          <a:solidFill>
                            <a:srgbClr val="0070C0"/>
                          </a:solidFill>
                          <a:effectLst/>
                          <a:latin typeface="+mn-lt"/>
                          <a:ea typeface="+mn-ea"/>
                          <a:cs typeface="+mn-cs"/>
                        </a:rPr>
                        <a:t>1. Stop clopidogrel</a:t>
                      </a:r>
                    </a:p>
                    <a:p>
                      <a:pPr marL="0" indent="0" algn="l" fontAlgn="t">
                        <a:buFont typeface="Arial" panose="020B0604020202020204" pitchFamily="34" charset="0"/>
                        <a:buNone/>
                      </a:pPr>
                      <a:r>
                        <a:rPr lang="en-GB" sz="900" b="0" i="0" kern="1200" dirty="0">
                          <a:solidFill>
                            <a:srgbClr val="0070C0"/>
                          </a:solidFill>
                          <a:effectLst/>
                          <a:latin typeface="+mn-lt"/>
                          <a:ea typeface="+mn-ea"/>
                          <a:cs typeface="+mn-cs"/>
                        </a:rPr>
                        <a:t>2. Switch omeprazole to lansoprazole 30mg</a:t>
                      </a: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fontAlgn="t">
                        <a:buFont typeface="Arial" panose="020B0604020202020204" pitchFamily="34" charset="0"/>
                        <a:buNone/>
                      </a:pPr>
                      <a:r>
                        <a:rPr lang="en-GB" sz="900" b="0" i="0" kern="1200" dirty="0">
                          <a:solidFill>
                            <a:srgbClr val="0070C0"/>
                          </a:solidFill>
                          <a:effectLst/>
                          <a:latin typeface="+mn-lt"/>
                          <a:ea typeface="+mn-ea"/>
                          <a:cs typeface="+mn-cs"/>
                        </a:rPr>
                        <a:t>1. Increased risk of heart attack and stroke</a:t>
                      </a:r>
                    </a:p>
                    <a:p>
                      <a:pPr marL="0" indent="0" algn="l" fontAlgn="t">
                        <a:buFont typeface="Arial" panose="020B0604020202020204" pitchFamily="34" charset="0"/>
                        <a:buNone/>
                      </a:pPr>
                      <a:r>
                        <a:rPr lang="en-GB" sz="900" b="0" i="0" kern="1200" dirty="0">
                          <a:solidFill>
                            <a:srgbClr val="0070C0"/>
                          </a:solidFill>
                          <a:effectLst/>
                          <a:latin typeface="+mn-lt"/>
                          <a:ea typeface="+mn-ea"/>
                          <a:cs typeface="+mn-cs"/>
                        </a:rPr>
                        <a:t>2. Modest increase in fracture risk with higher dose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fontAlgn="t">
                        <a:buFont typeface="Arial" panose="020B0604020202020204" pitchFamily="34" charset="0"/>
                        <a:buNone/>
                      </a:pPr>
                      <a:r>
                        <a:rPr lang="en-GB" sz="900" b="0" i="0" kern="1200" dirty="0">
                          <a:solidFill>
                            <a:srgbClr val="0070C0"/>
                          </a:solidFill>
                          <a:effectLst/>
                          <a:latin typeface="+mn-lt"/>
                          <a:ea typeface="+mn-ea"/>
                          <a:cs typeface="+mn-cs"/>
                        </a:rPr>
                        <a:t>1.    a) Reduced risk of major or minor bleeding  b) Clopidogrel can irritate the stomach</a:t>
                      </a:r>
                    </a:p>
                    <a:p>
                      <a:pPr marL="0" indent="0" algn="l" fontAlgn="t">
                        <a:buFont typeface="Arial" panose="020B0604020202020204" pitchFamily="34" charset="0"/>
                        <a:buNone/>
                      </a:pPr>
                      <a:r>
                        <a:rPr lang="en-GB" sz="900" b="0" i="0" kern="1200" dirty="0">
                          <a:solidFill>
                            <a:srgbClr val="0070C0"/>
                          </a:solidFill>
                          <a:effectLst/>
                          <a:latin typeface="+mn-lt"/>
                          <a:ea typeface="+mn-ea"/>
                          <a:cs typeface="+mn-cs"/>
                        </a:rPr>
                        <a:t>2.    Improve GORD/ indigestion symptoms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37046725"/>
                  </a:ext>
                </a:extLst>
              </a:tr>
              <a:tr h="201469">
                <a:tc gridSpan="3">
                  <a:txBody>
                    <a:bodyPr/>
                    <a:lstStyle/>
                    <a:p>
                      <a:pPr marL="0" indent="0" algn="l" fontAlgn="t">
                        <a:buFont typeface="Arial" panose="020B0604020202020204" pitchFamily="34" charset="0"/>
                        <a:buNone/>
                      </a:pPr>
                      <a:r>
                        <a:rPr lang="en-GB" sz="1000" b="0" i="0" u="none" strike="noStrike" dirty="0">
                          <a:solidFill>
                            <a:schemeClr val="tx1"/>
                          </a:solidFill>
                          <a:effectLst/>
                          <a:latin typeface="+mn-lt"/>
                        </a:rPr>
                        <a:t>ISSUE 3 – DESIRE TO STOP SMOKING &amp; IMPROVE LIFESTYLE (SHARED AGENDA) </a:t>
                      </a:r>
                      <a:endParaRPr lang="en-GB" sz="1000" b="0" i="0" kern="1200" dirty="0">
                        <a:solidFill>
                          <a:srgbClr val="0070C0"/>
                        </a:solidFill>
                        <a:effectLst/>
                        <a:latin typeface="+mn-lt"/>
                        <a:ea typeface="+mn-ea"/>
                        <a:cs typeface="+mn-cs"/>
                      </a:endParaRP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indent="0" algn="l" fontAlgn="t">
                        <a:buFont typeface="Arial" panose="020B0604020202020204" pitchFamily="34" charset="0"/>
                        <a:buNone/>
                      </a:pPr>
                      <a:endParaRPr lang="en-GB" sz="1000" b="0" i="0" kern="1200" dirty="0">
                        <a:solidFill>
                          <a:srgbClr val="0070C0"/>
                        </a:solidFill>
                        <a:effectLst/>
                        <a:latin typeface="+mn-lt"/>
                        <a:ea typeface="+mn-ea"/>
                        <a:cs typeface="+mn-cs"/>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indent="0" algn="l" fontAlgn="t">
                        <a:buFont typeface="Arial" panose="020B0604020202020204" pitchFamily="34" charset="0"/>
                        <a:buNone/>
                      </a:pPr>
                      <a:endParaRPr lang="en-GB" sz="1000" b="0" i="0" kern="1200" dirty="0">
                        <a:solidFill>
                          <a:srgbClr val="0070C0"/>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37620673"/>
                  </a:ext>
                </a:extLst>
              </a:tr>
              <a:tr h="487962">
                <a:tc>
                  <a:txBody>
                    <a:bodyPr/>
                    <a:lstStyle/>
                    <a:p>
                      <a:pPr marL="0" marR="0" lvl="0" indent="0" algn="l" defTabSz="914400" rtl="0" eaLnBrk="1" fontAlgn="t" latinLnBrk="0" hangingPunct="1">
                        <a:lnSpc>
                          <a:spcPct val="100000"/>
                        </a:lnSpc>
                        <a:spcBef>
                          <a:spcPts val="0"/>
                        </a:spcBef>
                        <a:spcAft>
                          <a:spcPts val="0"/>
                        </a:spcAft>
                        <a:buClrTx/>
                        <a:buSzTx/>
                        <a:buFont typeface="Arial" panose="020B0604020202020204" pitchFamily="34" charset="0"/>
                        <a:buNone/>
                        <a:tabLst/>
                        <a:defRPr/>
                      </a:pPr>
                      <a:r>
                        <a:rPr lang="en-GB" sz="900" b="0" i="0" kern="1200" dirty="0">
                          <a:solidFill>
                            <a:srgbClr val="0070C0"/>
                          </a:solidFill>
                          <a:effectLst/>
                          <a:latin typeface="+mn-lt"/>
                          <a:ea typeface="+mn-ea"/>
                          <a:cs typeface="+mn-cs"/>
                        </a:rPr>
                        <a:t>1. Lifestyle changes including smoking cessation and referral to physio.</a:t>
                      </a:r>
                    </a:p>
                    <a:p>
                      <a:pPr marL="0" indent="0" algn="l" fontAlgn="t">
                        <a:buFont typeface="Arial" panose="020B0604020202020204" pitchFamily="34" charset="0"/>
                        <a:buNone/>
                      </a:pPr>
                      <a:endParaRPr lang="en-GB" sz="900" b="0" i="0" kern="1200" dirty="0">
                        <a:solidFill>
                          <a:srgbClr val="0070C0"/>
                        </a:solidFill>
                        <a:effectLst/>
                        <a:latin typeface="+mn-lt"/>
                        <a:ea typeface="+mn-ea"/>
                        <a:cs typeface="+mn-cs"/>
                      </a:endParaRP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t" latinLnBrk="0" hangingPunct="1">
                        <a:lnSpc>
                          <a:spcPct val="100000"/>
                        </a:lnSpc>
                        <a:spcBef>
                          <a:spcPts val="0"/>
                        </a:spcBef>
                        <a:spcAft>
                          <a:spcPts val="0"/>
                        </a:spcAft>
                        <a:buClrTx/>
                        <a:buSzTx/>
                        <a:buFont typeface="Arial" panose="020B0604020202020204" pitchFamily="34" charset="0"/>
                        <a:buNone/>
                        <a:tabLst/>
                        <a:defRPr/>
                      </a:pPr>
                      <a:r>
                        <a:rPr lang="en-GB" sz="900" b="0" i="0" kern="1200" dirty="0">
                          <a:solidFill>
                            <a:srgbClr val="0070C0"/>
                          </a:solidFill>
                          <a:effectLst/>
                          <a:latin typeface="+mn-lt"/>
                          <a:ea typeface="+mn-ea"/>
                          <a:cs typeface="+mn-cs"/>
                        </a:rPr>
                        <a:t>1. Difficult to make and sustain change</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28600" marR="0" lvl="0" indent="-228600" algn="l" defTabSz="914400" rtl="0" eaLnBrk="1" fontAlgn="t" latinLnBrk="0" hangingPunct="1">
                        <a:lnSpc>
                          <a:spcPct val="100000"/>
                        </a:lnSpc>
                        <a:spcBef>
                          <a:spcPts val="0"/>
                        </a:spcBef>
                        <a:spcAft>
                          <a:spcPts val="0"/>
                        </a:spcAft>
                        <a:buClrTx/>
                        <a:buSzTx/>
                        <a:buFont typeface="Arial" panose="020B0604020202020204" pitchFamily="34" charset="0"/>
                        <a:buAutoNum type="arabicPeriod"/>
                        <a:tabLst/>
                        <a:defRPr/>
                      </a:pPr>
                      <a:r>
                        <a:rPr lang="en-GB" sz="900" b="0" i="0" kern="1200" dirty="0">
                          <a:solidFill>
                            <a:srgbClr val="0070C0"/>
                          </a:solidFill>
                          <a:effectLst/>
                          <a:latin typeface="+mn-lt"/>
                          <a:ea typeface="+mn-ea"/>
                          <a:cs typeface="+mn-cs"/>
                        </a:rPr>
                        <a:t>a) Huge benefits of giving up smoking, from day 1 onwards so never too late b) Physio may improve mobility and help with pain management.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69436663"/>
                  </a:ext>
                </a:extLst>
              </a:tr>
              <a:tr h="201469">
                <a:tc gridSpan="3">
                  <a:txBody>
                    <a:bodyPr/>
                    <a:lstStyle/>
                    <a:p>
                      <a:pPr marL="0" marR="0" lvl="0" indent="0" algn="l" defTabSz="914400" rtl="0" eaLnBrk="1" fontAlgn="t" latinLnBrk="0" hangingPunct="1">
                        <a:lnSpc>
                          <a:spcPct val="100000"/>
                        </a:lnSpc>
                        <a:spcBef>
                          <a:spcPts val="0"/>
                        </a:spcBef>
                        <a:spcAft>
                          <a:spcPts val="0"/>
                        </a:spcAft>
                        <a:buClrTx/>
                        <a:buSzTx/>
                        <a:buFont typeface="Arial" panose="020B0604020202020204" pitchFamily="34" charset="0"/>
                        <a:buNone/>
                        <a:tabLst/>
                        <a:defRPr/>
                      </a:pPr>
                      <a:r>
                        <a:rPr lang="en-GB" sz="1000" b="0" i="0" u="none" strike="noStrike" dirty="0">
                          <a:solidFill>
                            <a:schemeClr val="tx1"/>
                          </a:solidFill>
                          <a:effectLst/>
                          <a:latin typeface="+mn-lt"/>
                        </a:rPr>
                        <a:t>ISSUE 4 – TOO MANY TABLETS TO REMEMBER (PATIENT AGENDA) &amp; SUPPORT PATIENT’S MEDICATION ADHERENCE (PHARMACIST AGENDA) </a:t>
                      </a:r>
                      <a:endParaRPr lang="en-GB" sz="1000" b="0" i="0" kern="1200" dirty="0">
                        <a:solidFill>
                          <a:srgbClr val="0070C0"/>
                        </a:solidFill>
                        <a:effectLst/>
                        <a:latin typeface="+mn-lt"/>
                        <a:ea typeface="+mn-ea"/>
                        <a:cs typeface="+mn-cs"/>
                      </a:endParaRP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l" defTabSz="914400" rtl="0" eaLnBrk="1" fontAlgn="t" latinLnBrk="0" hangingPunct="1">
                        <a:lnSpc>
                          <a:spcPct val="100000"/>
                        </a:lnSpc>
                        <a:spcBef>
                          <a:spcPts val="0"/>
                        </a:spcBef>
                        <a:spcAft>
                          <a:spcPts val="0"/>
                        </a:spcAft>
                        <a:buClrTx/>
                        <a:buSzTx/>
                        <a:buFont typeface="Arial" panose="020B0604020202020204" pitchFamily="34" charset="0"/>
                        <a:buNone/>
                        <a:tabLst/>
                        <a:defRPr/>
                      </a:pPr>
                      <a:endParaRPr lang="en-GB" sz="1000" b="0" i="0" kern="1200" dirty="0">
                        <a:solidFill>
                          <a:srgbClr val="0070C0"/>
                        </a:solidFill>
                        <a:effectLst/>
                        <a:latin typeface="+mn-lt"/>
                        <a:ea typeface="+mn-ea"/>
                        <a:cs typeface="+mn-cs"/>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l" defTabSz="914400" rtl="0" eaLnBrk="1" fontAlgn="t" latinLnBrk="0" hangingPunct="1">
                        <a:lnSpc>
                          <a:spcPct val="100000"/>
                        </a:lnSpc>
                        <a:spcBef>
                          <a:spcPts val="0"/>
                        </a:spcBef>
                        <a:spcAft>
                          <a:spcPts val="0"/>
                        </a:spcAft>
                        <a:buClrTx/>
                        <a:buSzTx/>
                        <a:buFont typeface="Arial" panose="020B0604020202020204" pitchFamily="34" charset="0"/>
                        <a:buNone/>
                        <a:tabLst/>
                        <a:defRPr/>
                      </a:pPr>
                      <a:endParaRPr lang="en-GB" sz="1000" b="0" i="0" kern="1200" dirty="0">
                        <a:solidFill>
                          <a:srgbClr val="0070C0"/>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74196014"/>
                  </a:ext>
                </a:extLst>
              </a:tr>
              <a:tr h="354882">
                <a:tc>
                  <a:txBody>
                    <a:bodyPr/>
                    <a:lstStyle/>
                    <a:p>
                      <a:pPr marL="0" marR="0" lvl="0" indent="0" algn="l" defTabSz="914400" rtl="0" eaLnBrk="1" fontAlgn="t" latinLnBrk="0" hangingPunct="1">
                        <a:lnSpc>
                          <a:spcPct val="100000"/>
                        </a:lnSpc>
                        <a:spcBef>
                          <a:spcPts val="0"/>
                        </a:spcBef>
                        <a:spcAft>
                          <a:spcPts val="0"/>
                        </a:spcAft>
                        <a:buClrTx/>
                        <a:buSzTx/>
                        <a:buFont typeface="Arial" panose="020B0604020202020204" pitchFamily="34" charset="0"/>
                        <a:buNone/>
                        <a:tabLst/>
                        <a:defRPr/>
                      </a:pPr>
                      <a:r>
                        <a:rPr lang="en-GB" sz="900" b="0" i="0" kern="1200" dirty="0">
                          <a:solidFill>
                            <a:srgbClr val="0070C0"/>
                          </a:solidFill>
                          <a:effectLst/>
                          <a:latin typeface="+mn-lt"/>
                          <a:ea typeface="+mn-ea"/>
                          <a:cs typeface="+mn-cs"/>
                        </a:rPr>
                        <a:t>1. Switch </a:t>
                      </a:r>
                      <a:r>
                        <a:rPr lang="en-GB" sz="900" b="0" i="0" kern="1200" dirty="0" err="1">
                          <a:solidFill>
                            <a:srgbClr val="0070C0"/>
                          </a:solidFill>
                          <a:effectLst/>
                          <a:latin typeface="+mn-lt"/>
                          <a:ea typeface="+mn-ea"/>
                          <a:cs typeface="+mn-cs"/>
                        </a:rPr>
                        <a:t>alendronic</a:t>
                      </a:r>
                      <a:r>
                        <a:rPr lang="en-GB" sz="900" b="0" i="0" kern="1200" dirty="0">
                          <a:solidFill>
                            <a:srgbClr val="0070C0"/>
                          </a:solidFill>
                          <a:effectLst/>
                          <a:latin typeface="+mn-lt"/>
                          <a:ea typeface="+mn-ea"/>
                          <a:cs typeface="+mn-cs"/>
                        </a:rPr>
                        <a:t> acid dosing from 10 mg once daily to 70mg once weekly</a:t>
                      </a:r>
                    </a:p>
                    <a:p>
                      <a:pPr marL="0" indent="0" algn="l" fontAlgn="t">
                        <a:buFont typeface="Arial" panose="020B0604020202020204" pitchFamily="34" charset="0"/>
                        <a:buNone/>
                      </a:pPr>
                      <a:endParaRPr lang="en-GB" sz="900" b="0" i="0" kern="1200" dirty="0">
                        <a:solidFill>
                          <a:srgbClr val="0070C0"/>
                        </a:solidFill>
                        <a:effectLst/>
                        <a:latin typeface="+mn-lt"/>
                        <a:ea typeface="+mn-ea"/>
                        <a:cs typeface="+mn-cs"/>
                      </a:endParaRP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t" latinLnBrk="0" hangingPunct="1">
                        <a:lnSpc>
                          <a:spcPct val="100000"/>
                        </a:lnSpc>
                        <a:spcBef>
                          <a:spcPts val="0"/>
                        </a:spcBef>
                        <a:spcAft>
                          <a:spcPts val="0"/>
                        </a:spcAft>
                        <a:buClrTx/>
                        <a:buSzTx/>
                        <a:buFont typeface="Arial" panose="020B0604020202020204" pitchFamily="34" charset="0"/>
                        <a:buNone/>
                        <a:tabLst/>
                        <a:defRPr/>
                      </a:pPr>
                      <a:r>
                        <a:rPr lang="en-GB" sz="900" b="0" i="0" kern="1200" dirty="0">
                          <a:solidFill>
                            <a:srgbClr val="0070C0"/>
                          </a:solidFill>
                          <a:effectLst/>
                          <a:latin typeface="+mn-lt"/>
                          <a:ea typeface="+mn-ea"/>
                          <a:cs typeface="+mn-cs"/>
                        </a:rPr>
                        <a:t>1. May forget to take medication if outside daily routine</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28600" marR="0" lvl="0" indent="-228600" algn="l" defTabSz="914400" rtl="0" eaLnBrk="1" fontAlgn="t" latinLnBrk="0" hangingPunct="1">
                        <a:lnSpc>
                          <a:spcPct val="100000"/>
                        </a:lnSpc>
                        <a:spcBef>
                          <a:spcPts val="0"/>
                        </a:spcBef>
                        <a:spcAft>
                          <a:spcPts val="0"/>
                        </a:spcAft>
                        <a:buClrTx/>
                        <a:buSzTx/>
                        <a:buFont typeface="Arial" panose="020B0604020202020204" pitchFamily="34" charset="0"/>
                        <a:buAutoNum type="arabicPeriod"/>
                        <a:tabLst/>
                        <a:defRPr/>
                      </a:pPr>
                      <a:r>
                        <a:rPr lang="en-GB" sz="900" b="0" i="0" kern="1200" dirty="0">
                          <a:solidFill>
                            <a:srgbClr val="0070C0"/>
                          </a:solidFill>
                          <a:effectLst/>
                          <a:latin typeface="+mn-lt"/>
                          <a:ea typeface="+mn-ea"/>
                          <a:cs typeface="+mn-cs"/>
                        </a:rPr>
                        <a:t>a) More convenient b) Therapeutically equivalent to daily regimen</a:t>
                      </a:r>
                    </a:p>
                    <a:p>
                      <a:pPr marL="228600" marR="0" lvl="0" indent="-228600" algn="l" defTabSz="914400" rtl="0" eaLnBrk="1" fontAlgn="t" latinLnBrk="0" hangingPunct="1">
                        <a:lnSpc>
                          <a:spcPct val="100000"/>
                        </a:lnSpc>
                        <a:spcBef>
                          <a:spcPts val="0"/>
                        </a:spcBef>
                        <a:spcAft>
                          <a:spcPts val="0"/>
                        </a:spcAft>
                        <a:buClrTx/>
                        <a:buSzTx/>
                        <a:buFont typeface="Arial" panose="020B0604020202020204" pitchFamily="34" charset="0"/>
                        <a:buAutoNum type="arabicPeriod"/>
                        <a:tabLst/>
                        <a:defRPr/>
                      </a:pPr>
                      <a:endParaRPr lang="en-GB" sz="900" b="0" i="0" kern="1200" dirty="0">
                        <a:solidFill>
                          <a:srgbClr val="0070C0"/>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06270819"/>
                  </a:ext>
                </a:extLst>
              </a:tr>
              <a:tr h="201469">
                <a:tc gridSpan="3">
                  <a:txBody>
                    <a:bodyPr/>
                    <a:lstStyle/>
                    <a:p>
                      <a:pPr marL="0" marR="0" lvl="0" indent="0" algn="l" defTabSz="914400" rtl="0" eaLnBrk="1" fontAlgn="t" latinLnBrk="0" hangingPunct="1">
                        <a:lnSpc>
                          <a:spcPct val="100000"/>
                        </a:lnSpc>
                        <a:spcBef>
                          <a:spcPts val="0"/>
                        </a:spcBef>
                        <a:spcAft>
                          <a:spcPts val="0"/>
                        </a:spcAft>
                        <a:buClrTx/>
                        <a:buSzTx/>
                        <a:buFont typeface="Arial" panose="020B0604020202020204" pitchFamily="34" charset="0"/>
                        <a:buNone/>
                        <a:tabLst/>
                        <a:defRPr/>
                      </a:pPr>
                      <a:r>
                        <a:rPr lang="en-GB" sz="1000" b="0" i="0" u="none" strike="noStrike" dirty="0">
                          <a:solidFill>
                            <a:schemeClr val="tx1"/>
                          </a:solidFill>
                          <a:effectLst/>
                          <a:latin typeface="+mn-lt"/>
                        </a:rPr>
                        <a:t>ISSUE 5 – TO REDUCE SIDE EFFECTS (PATIENT AGENDA) &amp; MHRA ADVISES TAKING 20MG MAXIMUM SIMVASTATIN WITH AMLODIPINE (PHARMACIST AGENDA): </a:t>
                      </a:r>
                      <a:endParaRPr lang="en-GB" sz="1000" b="0" i="0" kern="1200" dirty="0">
                        <a:solidFill>
                          <a:srgbClr val="0070C0"/>
                        </a:solidFill>
                        <a:effectLst/>
                        <a:latin typeface="+mn-lt"/>
                        <a:ea typeface="+mn-ea"/>
                        <a:cs typeface="+mn-cs"/>
                      </a:endParaRP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l" defTabSz="914400" rtl="0" eaLnBrk="1" fontAlgn="t" latinLnBrk="0" hangingPunct="1">
                        <a:lnSpc>
                          <a:spcPct val="100000"/>
                        </a:lnSpc>
                        <a:spcBef>
                          <a:spcPts val="0"/>
                        </a:spcBef>
                        <a:spcAft>
                          <a:spcPts val="0"/>
                        </a:spcAft>
                        <a:buClrTx/>
                        <a:buSzTx/>
                        <a:buFont typeface="Arial" panose="020B0604020202020204" pitchFamily="34" charset="0"/>
                        <a:buNone/>
                        <a:tabLst/>
                        <a:defRPr/>
                      </a:pPr>
                      <a:endParaRPr lang="en-GB" sz="900" b="0" i="0" kern="1200" dirty="0">
                        <a:solidFill>
                          <a:srgbClr val="0070C0"/>
                        </a:solidFill>
                        <a:effectLst/>
                        <a:latin typeface="+mn-lt"/>
                        <a:ea typeface="+mn-ea"/>
                        <a:cs typeface="+mn-cs"/>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228600" marR="0" lvl="0" indent="-228600" algn="l" defTabSz="914400" rtl="0" eaLnBrk="1" fontAlgn="t" latinLnBrk="0" hangingPunct="1">
                        <a:lnSpc>
                          <a:spcPct val="100000"/>
                        </a:lnSpc>
                        <a:spcBef>
                          <a:spcPts val="0"/>
                        </a:spcBef>
                        <a:spcAft>
                          <a:spcPts val="0"/>
                        </a:spcAft>
                        <a:buClrTx/>
                        <a:buSzTx/>
                        <a:buFont typeface="Arial" panose="020B0604020202020204" pitchFamily="34" charset="0"/>
                        <a:buAutoNum type="arabicPeriod"/>
                        <a:tabLst/>
                        <a:defRPr/>
                      </a:pPr>
                      <a:endParaRPr lang="en-GB" sz="900" b="0" i="0" kern="1200" dirty="0">
                        <a:solidFill>
                          <a:srgbClr val="0070C0"/>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68835224"/>
                  </a:ext>
                </a:extLst>
              </a:tr>
              <a:tr h="621043">
                <a:tc>
                  <a:txBody>
                    <a:bodyPr/>
                    <a:lstStyle/>
                    <a:p>
                      <a:pPr marL="228600" marR="0" lvl="0" indent="-228600" algn="l" defTabSz="914400" rtl="0" eaLnBrk="1" fontAlgn="t" latinLnBrk="0" hangingPunct="1">
                        <a:lnSpc>
                          <a:spcPct val="100000"/>
                        </a:lnSpc>
                        <a:spcBef>
                          <a:spcPts val="0"/>
                        </a:spcBef>
                        <a:spcAft>
                          <a:spcPts val="0"/>
                        </a:spcAft>
                        <a:buClrTx/>
                        <a:buSzTx/>
                        <a:buFont typeface="Arial" panose="020B0604020202020204" pitchFamily="34" charset="0"/>
                        <a:buAutoNum type="arabicPeriod"/>
                        <a:tabLst/>
                        <a:defRPr/>
                      </a:pPr>
                      <a:r>
                        <a:rPr lang="en-GB" sz="900" b="0" i="0" kern="1200" dirty="0">
                          <a:solidFill>
                            <a:srgbClr val="0070C0"/>
                          </a:solidFill>
                          <a:effectLst/>
                          <a:latin typeface="+mn-lt"/>
                          <a:ea typeface="+mn-ea"/>
                          <a:cs typeface="+mn-cs"/>
                        </a:rPr>
                        <a:t>Change simvastatin to atorvastatin </a:t>
                      </a:r>
                    </a:p>
                    <a:p>
                      <a:pPr marL="228600" marR="0" lvl="0" indent="-228600" algn="l" defTabSz="914400" rtl="0" eaLnBrk="1" fontAlgn="t" latinLnBrk="0" hangingPunct="1">
                        <a:lnSpc>
                          <a:spcPct val="100000"/>
                        </a:lnSpc>
                        <a:spcBef>
                          <a:spcPts val="0"/>
                        </a:spcBef>
                        <a:spcAft>
                          <a:spcPts val="0"/>
                        </a:spcAft>
                        <a:buClrTx/>
                        <a:buSzTx/>
                        <a:buFont typeface="Arial" panose="020B0604020202020204" pitchFamily="34" charset="0"/>
                        <a:buAutoNum type="arabicPeriod"/>
                        <a:tabLst/>
                        <a:defRPr/>
                      </a:pPr>
                      <a:r>
                        <a:rPr lang="en-GB" sz="900" b="0" i="0" kern="1200" dirty="0">
                          <a:solidFill>
                            <a:srgbClr val="0070C0"/>
                          </a:solidFill>
                          <a:effectLst/>
                          <a:latin typeface="+mn-lt"/>
                          <a:ea typeface="+mn-ea"/>
                          <a:cs typeface="+mn-cs"/>
                        </a:rPr>
                        <a:t>Stop simvastatin</a:t>
                      </a:r>
                    </a:p>
                  </a:txBody>
                  <a:tcPr marL="9525" marR="9525" marT="95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28600" marR="0" lvl="0" indent="-228600" algn="l" defTabSz="914400" rtl="0" eaLnBrk="1" fontAlgn="t" latinLnBrk="0" hangingPunct="1">
                        <a:lnSpc>
                          <a:spcPct val="100000"/>
                        </a:lnSpc>
                        <a:spcBef>
                          <a:spcPts val="0"/>
                        </a:spcBef>
                        <a:spcAft>
                          <a:spcPts val="0"/>
                        </a:spcAft>
                        <a:buClrTx/>
                        <a:buSzTx/>
                        <a:buFont typeface="Arial" panose="020B0604020202020204" pitchFamily="34" charset="0"/>
                        <a:buAutoNum type="arabicPeriod"/>
                        <a:tabLst/>
                        <a:defRPr/>
                      </a:pPr>
                      <a:r>
                        <a:rPr lang="en-GB" sz="900" b="0" i="0" kern="1200" dirty="0">
                          <a:solidFill>
                            <a:srgbClr val="0070C0"/>
                          </a:solidFill>
                          <a:effectLst/>
                          <a:latin typeface="+mn-lt"/>
                          <a:ea typeface="+mn-ea"/>
                          <a:cs typeface="+mn-cs"/>
                        </a:rPr>
                        <a:t>Changing statin can cause side effects as can increasing dose.</a:t>
                      </a:r>
                    </a:p>
                    <a:p>
                      <a:pPr marL="228600" marR="0" lvl="0" indent="-228600" algn="l" defTabSz="914400" rtl="0" eaLnBrk="1" fontAlgn="t" latinLnBrk="0" hangingPunct="1">
                        <a:lnSpc>
                          <a:spcPct val="100000"/>
                        </a:lnSpc>
                        <a:spcBef>
                          <a:spcPts val="0"/>
                        </a:spcBef>
                        <a:spcAft>
                          <a:spcPts val="0"/>
                        </a:spcAft>
                        <a:buClrTx/>
                        <a:buSzTx/>
                        <a:buFont typeface="Arial" panose="020B0604020202020204" pitchFamily="34" charset="0"/>
                        <a:buAutoNum type="arabicPeriod"/>
                        <a:tabLst/>
                        <a:defRPr/>
                      </a:pPr>
                      <a:r>
                        <a:rPr lang="en-GB" sz="900" b="0" i="0" kern="1200" dirty="0">
                          <a:solidFill>
                            <a:srgbClr val="0070C0"/>
                          </a:solidFill>
                          <a:effectLst/>
                          <a:latin typeface="+mn-lt"/>
                          <a:ea typeface="+mn-ea"/>
                          <a:cs typeface="+mn-cs"/>
                        </a:rPr>
                        <a:t>Reduced secondary prevention</a:t>
                      </a:r>
                    </a:p>
                    <a:p>
                      <a:pPr marL="0" marR="0" lvl="0" indent="0" algn="l" defTabSz="914400" rtl="0" eaLnBrk="1" fontAlgn="t" latinLnBrk="0" hangingPunct="1">
                        <a:lnSpc>
                          <a:spcPct val="100000"/>
                        </a:lnSpc>
                        <a:spcBef>
                          <a:spcPts val="0"/>
                        </a:spcBef>
                        <a:spcAft>
                          <a:spcPts val="0"/>
                        </a:spcAft>
                        <a:buClrTx/>
                        <a:buSzTx/>
                        <a:buFont typeface="Arial" panose="020B0604020202020204" pitchFamily="34" charset="0"/>
                        <a:buNone/>
                        <a:tabLst/>
                        <a:defRPr/>
                      </a:pPr>
                      <a:endParaRPr lang="en-GB" sz="900" b="0" i="0" kern="1200" dirty="0">
                        <a:solidFill>
                          <a:srgbClr val="0070C0"/>
                        </a:solidFill>
                        <a:effectLst/>
                        <a:latin typeface="+mn-lt"/>
                        <a:ea typeface="+mn-ea"/>
                        <a:cs typeface="+mn-cs"/>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28600" marR="0" lvl="0" indent="-228600" algn="l" defTabSz="914400" rtl="0" eaLnBrk="1" fontAlgn="t" latinLnBrk="0" hangingPunct="1">
                        <a:lnSpc>
                          <a:spcPct val="100000"/>
                        </a:lnSpc>
                        <a:spcBef>
                          <a:spcPts val="0"/>
                        </a:spcBef>
                        <a:spcAft>
                          <a:spcPts val="0"/>
                        </a:spcAft>
                        <a:buClrTx/>
                        <a:buSzTx/>
                        <a:buFont typeface="Arial" panose="020B0604020202020204" pitchFamily="34" charset="0"/>
                        <a:buAutoNum type="arabicPeriod"/>
                        <a:tabLst/>
                        <a:defRPr/>
                      </a:pPr>
                      <a:r>
                        <a:rPr lang="en-GB" sz="900" b="0" i="0" kern="1200" dirty="0">
                          <a:solidFill>
                            <a:srgbClr val="0070C0"/>
                          </a:solidFill>
                          <a:effectLst/>
                          <a:latin typeface="+mn-lt"/>
                          <a:ea typeface="+mn-ea"/>
                          <a:cs typeface="+mn-cs"/>
                        </a:rPr>
                        <a:t>a) No known interaction therefore less chance of side effects. b) More effective at reducing complications.</a:t>
                      </a:r>
                    </a:p>
                    <a:p>
                      <a:pPr marL="228600" marR="0" lvl="0" indent="-228600" algn="l" defTabSz="914400" rtl="0" eaLnBrk="1" fontAlgn="t" latinLnBrk="0" hangingPunct="1">
                        <a:lnSpc>
                          <a:spcPct val="100000"/>
                        </a:lnSpc>
                        <a:spcBef>
                          <a:spcPts val="0"/>
                        </a:spcBef>
                        <a:spcAft>
                          <a:spcPts val="0"/>
                        </a:spcAft>
                        <a:buClrTx/>
                        <a:buSzTx/>
                        <a:buFont typeface="Arial" panose="020B0604020202020204" pitchFamily="34" charset="0"/>
                        <a:buAutoNum type="arabicPeriod"/>
                        <a:tabLst/>
                        <a:defRPr/>
                      </a:pPr>
                      <a:r>
                        <a:rPr lang="en-GB" sz="900" b="0" i="0" kern="1200" dirty="0">
                          <a:solidFill>
                            <a:srgbClr val="0070C0"/>
                          </a:solidFill>
                          <a:effectLst/>
                          <a:latin typeface="+mn-lt"/>
                          <a:ea typeface="+mn-ea"/>
                          <a:cs typeface="+mn-cs"/>
                        </a:rPr>
                        <a:t>No side effects.</a:t>
                      </a:r>
                    </a:p>
                    <a:p>
                      <a:pPr marL="228600" marR="0" lvl="0" indent="-228600" algn="l" defTabSz="914400" rtl="0" eaLnBrk="1" fontAlgn="t" latinLnBrk="0" hangingPunct="1">
                        <a:lnSpc>
                          <a:spcPct val="100000"/>
                        </a:lnSpc>
                        <a:spcBef>
                          <a:spcPts val="0"/>
                        </a:spcBef>
                        <a:spcAft>
                          <a:spcPts val="0"/>
                        </a:spcAft>
                        <a:buClrTx/>
                        <a:buSzTx/>
                        <a:buFont typeface="Arial" panose="020B0604020202020204" pitchFamily="34" charset="0"/>
                        <a:buAutoNum type="arabicPeriod"/>
                        <a:tabLst/>
                        <a:defRPr/>
                      </a:pPr>
                      <a:endParaRPr lang="en-GB" sz="900" b="0" i="0" kern="1200" dirty="0">
                        <a:solidFill>
                          <a:srgbClr val="0070C0"/>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67741422"/>
                  </a:ext>
                </a:extLst>
              </a:tr>
            </a:tbl>
          </a:graphicData>
        </a:graphic>
      </p:graphicFrame>
      <p:sp>
        <p:nvSpPr>
          <p:cNvPr id="21" name="TextBox 20">
            <a:extLst>
              <a:ext uri="{FF2B5EF4-FFF2-40B4-BE49-F238E27FC236}">
                <a16:creationId xmlns:a16="http://schemas.microsoft.com/office/drawing/2014/main" id="{763A87C6-DA24-4C5D-8C1B-3D59120D4774}"/>
              </a:ext>
            </a:extLst>
          </p:cNvPr>
          <p:cNvSpPr txBox="1"/>
          <p:nvPr/>
        </p:nvSpPr>
        <p:spPr>
          <a:xfrm>
            <a:off x="265234" y="96131"/>
            <a:ext cx="4328164" cy="646331"/>
          </a:xfrm>
          <a:prstGeom prst="rect">
            <a:avLst/>
          </a:prstGeom>
          <a:noFill/>
        </p:spPr>
        <p:txBody>
          <a:bodyPr wrap="square" rtlCol="0">
            <a:spAutoFit/>
          </a:bodyPr>
          <a:lstStyle/>
          <a:p>
            <a:r>
              <a:rPr lang="en-GB" b="1" dirty="0"/>
              <a:t>Recording Shared Decision Making – Medicine Review  (continued)</a:t>
            </a:r>
          </a:p>
        </p:txBody>
      </p:sp>
      <p:sp>
        <p:nvSpPr>
          <p:cNvPr id="28" name="Oval 27">
            <a:extLst>
              <a:ext uri="{FF2B5EF4-FFF2-40B4-BE49-F238E27FC236}">
                <a16:creationId xmlns:a16="http://schemas.microsoft.com/office/drawing/2014/main" id="{B10E1C4E-1B5F-4870-99DB-7F8F653CBF78}"/>
              </a:ext>
            </a:extLst>
          </p:cNvPr>
          <p:cNvSpPr/>
          <p:nvPr/>
        </p:nvSpPr>
        <p:spPr>
          <a:xfrm>
            <a:off x="6665009" y="106835"/>
            <a:ext cx="352647" cy="28402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a:extLst>
              <a:ext uri="{FF2B5EF4-FFF2-40B4-BE49-F238E27FC236}">
                <a16:creationId xmlns:a16="http://schemas.microsoft.com/office/drawing/2014/main" id="{CFF45094-8243-477E-98A4-D6B72B26881A}"/>
              </a:ext>
            </a:extLst>
          </p:cNvPr>
          <p:cNvSpPr/>
          <p:nvPr/>
        </p:nvSpPr>
        <p:spPr>
          <a:xfrm>
            <a:off x="4671278" y="117213"/>
            <a:ext cx="352647" cy="2840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Box 25">
            <a:extLst>
              <a:ext uri="{FF2B5EF4-FFF2-40B4-BE49-F238E27FC236}">
                <a16:creationId xmlns:a16="http://schemas.microsoft.com/office/drawing/2014/main" id="{5A8B1365-A927-4C8F-9585-CE5301539DD2}"/>
              </a:ext>
            </a:extLst>
          </p:cNvPr>
          <p:cNvSpPr txBox="1"/>
          <p:nvPr/>
        </p:nvSpPr>
        <p:spPr>
          <a:xfrm>
            <a:off x="5033168" y="79963"/>
            <a:ext cx="1616533" cy="369332"/>
          </a:xfrm>
          <a:prstGeom prst="rect">
            <a:avLst/>
          </a:prstGeom>
          <a:noFill/>
        </p:spPr>
        <p:txBody>
          <a:bodyPr wrap="none" rtlCol="0">
            <a:spAutoFit/>
          </a:bodyPr>
          <a:lstStyle/>
          <a:p>
            <a:r>
              <a:rPr lang="en-GB" dirty="0"/>
              <a:t>Recorded Data </a:t>
            </a:r>
          </a:p>
        </p:txBody>
      </p:sp>
      <p:sp>
        <p:nvSpPr>
          <p:cNvPr id="31" name="TextBox 30">
            <a:extLst>
              <a:ext uri="{FF2B5EF4-FFF2-40B4-BE49-F238E27FC236}">
                <a16:creationId xmlns:a16="http://schemas.microsoft.com/office/drawing/2014/main" id="{FFC69437-B578-4A71-A67E-3FFCEF5D6104}"/>
              </a:ext>
            </a:extLst>
          </p:cNvPr>
          <p:cNvSpPr txBox="1"/>
          <p:nvPr/>
        </p:nvSpPr>
        <p:spPr>
          <a:xfrm>
            <a:off x="7063670" y="79963"/>
            <a:ext cx="2439835" cy="369332"/>
          </a:xfrm>
          <a:prstGeom prst="rect">
            <a:avLst/>
          </a:prstGeom>
          <a:noFill/>
        </p:spPr>
        <p:txBody>
          <a:bodyPr wrap="none" rtlCol="0">
            <a:spAutoFit/>
          </a:bodyPr>
          <a:lstStyle/>
          <a:p>
            <a:r>
              <a:rPr lang="en-GB" dirty="0"/>
              <a:t>System Generated Data</a:t>
            </a:r>
          </a:p>
        </p:txBody>
      </p:sp>
      <p:sp>
        <p:nvSpPr>
          <p:cNvPr id="32" name="Oval 31">
            <a:extLst>
              <a:ext uri="{FF2B5EF4-FFF2-40B4-BE49-F238E27FC236}">
                <a16:creationId xmlns:a16="http://schemas.microsoft.com/office/drawing/2014/main" id="{F103A68F-0E8E-4DAF-9B79-71A9A34802B6}"/>
              </a:ext>
            </a:extLst>
          </p:cNvPr>
          <p:cNvSpPr/>
          <p:nvPr/>
        </p:nvSpPr>
        <p:spPr>
          <a:xfrm>
            <a:off x="9495100" y="117213"/>
            <a:ext cx="352647" cy="284020"/>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TextBox 32">
            <a:extLst>
              <a:ext uri="{FF2B5EF4-FFF2-40B4-BE49-F238E27FC236}">
                <a16:creationId xmlns:a16="http://schemas.microsoft.com/office/drawing/2014/main" id="{0CF8FA4D-A4DC-4D5F-B2A8-2C5AE51E644E}"/>
              </a:ext>
            </a:extLst>
          </p:cNvPr>
          <p:cNvSpPr txBox="1"/>
          <p:nvPr/>
        </p:nvSpPr>
        <p:spPr>
          <a:xfrm>
            <a:off x="9925627" y="96131"/>
            <a:ext cx="2217467" cy="369332"/>
          </a:xfrm>
          <a:prstGeom prst="rect">
            <a:avLst/>
          </a:prstGeom>
          <a:noFill/>
        </p:spPr>
        <p:txBody>
          <a:bodyPr wrap="none" rtlCol="0">
            <a:spAutoFit/>
          </a:bodyPr>
          <a:lstStyle/>
          <a:p>
            <a:r>
              <a:rPr lang="en-GB" dirty="0"/>
              <a:t>Drop Down Selection </a:t>
            </a:r>
          </a:p>
        </p:txBody>
      </p:sp>
      <p:grpSp>
        <p:nvGrpSpPr>
          <p:cNvPr id="25" name="Group 24">
            <a:extLst>
              <a:ext uri="{FF2B5EF4-FFF2-40B4-BE49-F238E27FC236}">
                <a16:creationId xmlns:a16="http://schemas.microsoft.com/office/drawing/2014/main" id="{542ADB37-E336-4E3C-90B0-047E8938533B}"/>
              </a:ext>
            </a:extLst>
          </p:cNvPr>
          <p:cNvGrpSpPr/>
          <p:nvPr/>
        </p:nvGrpSpPr>
        <p:grpSpPr>
          <a:xfrm>
            <a:off x="327558" y="705885"/>
            <a:ext cx="2731626" cy="450205"/>
            <a:chOff x="2194357" y="2310295"/>
            <a:chExt cx="1391181" cy="1045303"/>
          </a:xfrm>
        </p:grpSpPr>
        <p:sp>
          <p:nvSpPr>
            <p:cNvPr id="30" name="Rectangle: Rounded Corners 29">
              <a:extLst>
                <a:ext uri="{FF2B5EF4-FFF2-40B4-BE49-F238E27FC236}">
                  <a16:creationId xmlns:a16="http://schemas.microsoft.com/office/drawing/2014/main" id="{FB45681A-1DF2-403C-8F47-F8981FC280FD}"/>
                </a:ext>
              </a:extLst>
            </p:cNvPr>
            <p:cNvSpPr/>
            <p:nvPr/>
          </p:nvSpPr>
          <p:spPr>
            <a:xfrm>
              <a:off x="2194357" y="2310295"/>
              <a:ext cx="1391181" cy="1045303"/>
            </a:xfrm>
            <a:prstGeom prst="roundRect">
              <a:avLst>
                <a:gd name="adj" fmla="val 16670"/>
              </a:avLst>
            </a:prstGeom>
          </p:spPr>
          <p:style>
            <a:lnRef idx="1">
              <a:schemeClr val="accent2"/>
            </a:lnRef>
            <a:fillRef idx="2">
              <a:schemeClr val="accent2"/>
            </a:fillRef>
            <a:effectRef idx="1">
              <a:schemeClr val="accent2"/>
            </a:effectRef>
            <a:fontRef idx="minor">
              <a:schemeClr val="dk1"/>
            </a:fontRef>
          </p:style>
        </p:sp>
        <p:sp>
          <p:nvSpPr>
            <p:cNvPr id="34" name="Rectangle: Rounded Corners 4">
              <a:extLst>
                <a:ext uri="{FF2B5EF4-FFF2-40B4-BE49-F238E27FC236}">
                  <a16:creationId xmlns:a16="http://schemas.microsoft.com/office/drawing/2014/main" id="{7E626141-2626-4EFB-A142-DA83474F346D}"/>
                </a:ext>
              </a:extLst>
            </p:cNvPr>
            <p:cNvSpPr txBox="1"/>
            <p:nvPr/>
          </p:nvSpPr>
          <p:spPr>
            <a:xfrm>
              <a:off x="2263345" y="2367649"/>
              <a:ext cx="1164948" cy="94323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dirty="0">
                  <a:solidFill>
                    <a:schemeClr val="tx1"/>
                  </a:solidFill>
                </a:rPr>
                <a:t>Shared Decision Discussion </a:t>
              </a:r>
              <a:endParaRPr lang="en-GB" sz="1400" kern="1200" dirty="0">
                <a:solidFill>
                  <a:schemeClr val="tx1"/>
                </a:solidFill>
              </a:endParaRPr>
            </a:p>
          </p:txBody>
        </p:sp>
      </p:grpSp>
      <p:graphicFrame>
        <p:nvGraphicFramePr>
          <p:cNvPr id="35" name="Table 34">
            <a:extLst>
              <a:ext uri="{FF2B5EF4-FFF2-40B4-BE49-F238E27FC236}">
                <a16:creationId xmlns:a16="http://schemas.microsoft.com/office/drawing/2014/main" id="{3753A28E-6022-4FDE-85A2-0A26CE3B87D4}"/>
              </a:ext>
            </a:extLst>
          </p:cNvPr>
          <p:cNvGraphicFramePr>
            <a:graphicFrameLocks noGrp="1"/>
          </p:cNvGraphicFramePr>
          <p:nvPr>
            <p:extLst>
              <p:ext uri="{D42A27DB-BD31-4B8C-83A1-F6EECF244321}">
                <p14:modId xmlns:p14="http://schemas.microsoft.com/office/powerpoint/2010/main" val="3726762695"/>
              </p:ext>
            </p:extLst>
          </p:nvPr>
        </p:nvGraphicFramePr>
        <p:xfrm>
          <a:off x="327558" y="4887502"/>
          <a:ext cx="4079078" cy="1127760"/>
        </p:xfrm>
        <a:graphic>
          <a:graphicData uri="http://schemas.openxmlformats.org/drawingml/2006/table">
            <a:tbl>
              <a:tblPr firstRow="1" bandRow="1">
                <a:tableStyleId>{5C22544A-7EE6-4342-B048-85BDC9FD1C3A}</a:tableStyleId>
              </a:tblPr>
              <a:tblGrid>
                <a:gridCol w="4079078">
                  <a:extLst>
                    <a:ext uri="{9D8B030D-6E8A-4147-A177-3AD203B41FA5}">
                      <a16:colId xmlns:a16="http://schemas.microsoft.com/office/drawing/2014/main" val="2495202427"/>
                    </a:ext>
                  </a:extLst>
                </a:gridCol>
              </a:tblGrid>
              <a:tr h="129432">
                <a:tc>
                  <a:txBody>
                    <a:bodyPr/>
                    <a:lstStyle/>
                    <a:p>
                      <a:r>
                        <a:rPr lang="en-GB" sz="1200" dirty="0">
                          <a:solidFill>
                            <a:schemeClr val="tx1"/>
                          </a:solidFill>
                          <a:latin typeface="Calibri"/>
                        </a:rPr>
                        <a:t>Shared Decision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1606130"/>
                  </a:ext>
                </a:extLst>
              </a:tr>
              <a:tr h="298810">
                <a:tc>
                  <a:txBody>
                    <a:bodyPr/>
                    <a:lstStyle/>
                    <a:p>
                      <a:pPr marL="171450" indent="-171450">
                        <a:buFont typeface="Arial" panose="020B0604020202020204" pitchFamily="34" charset="0"/>
                        <a:buChar char="•"/>
                      </a:pPr>
                      <a:r>
                        <a:rPr lang="en-GB" sz="1000" b="0" i="0" kern="1200" dirty="0">
                          <a:solidFill>
                            <a:srgbClr val="0070C0"/>
                          </a:solidFill>
                          <a:effectLst/>
                          <a:latin typeface="+mn-lt"/>
                          <a:ea typeface="+mn-ea"/>
                          <a:cs typeface="+mn-cs"/>
                        </a:rPr>
                        <a:t>Stop diclofenac and start paracetamol.</a:t>
                      </a:r>
                    </a:p>
                    <a:p>
                      <a:pPr marL="171450" indent="-171450">
                        <a:buFont typeface="Arial" panose="020B0604020202020204" pitchFamily="34" charset="0"/>
                        <a:buChar char="•"/>
                      </a:pPr>
                      <a:r>
                        <a:rPr lang="en-GB" sz="1000" b="0" i="0" kern="1200" dirty="0">
                          <a:solidFill>
                            <a:srgbClr val="0070C0"/>
                          </a:solidFill>
                          <a:effectLst/>
                          <a:latin typeface="+mn-lt"/>
                          <a:ea typeface="+mn-ea"/>
                          <a:cs typeface="+mn-cs"/>
                        </a:rPr>
                        <a:t>Referred into smoking cessation scheme and physio.</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0" i="0" kern="1200" dirty="0">
                          <a:solidFill>
                            <a:srgbClr val="0070C0"/>
                          </a:solidFill>
                          <a:effectLst/>
                          <a:latin typeface="+mn-lt"/>
                          <a:ea typeface="+mn-ea"/>
                          <a:cs typeface="+mn-cs"/>
                        </a:rPr>
                        <a:t>Switch omeprazole to lansoprazole 30mg</a:t>
                      </a:r>
                    </a:p>
                    <a:p>
                      <a:pPr marL="171450" indent="-171450">
                        <a:buFont typeface="Arial" panose="020B0604020202020204" pitchFamily="34" charset="0"/>
                        <a:buChar char="•"/>
                      </a:pPr>
                      <a:r>
                        <a:rPr lang="en-GB" sz="1000" b="0" i="0" kern="1200" dirty="0">
                          <a:solidFill>
                            <a:srgbClr val="0070C0"/>
                          </a:solidFill>
                          <a:effectLst/>
                          <a:latin typeface="+mn-lt"/>
                          <a:ea typeface="+mn-ea"/>
                          <a:cs typeface="+mn-cs"/>
                        </a:rPr>
                        <a:t>Take 70mg of </a:t>
                      </a:r>
                      <a:r>
                        <a:rPr lang="en-GB" sz="1000" b="0" i="0" kern="1200" dirty="0" err="1">
                          <a:solidFill>
                            <a:srgbClr val="0070C0"/>
                          </a:solidFill>
                          <a:effectLst/>
                          <a:latin typeface="+mn-lt"/>
                          <a:ea typeface="+mn-ea"/>
                          <a:cs typeface="+mn-cs"/>
                        </a:rPr>
                        <a:t>alendronic</a:t>
                      </a:r>
                      <a:r>
                        <a:rPr lang="en-GB" sz="1000" b="0" i="0" kern="1200" dirty="0">
                          <a:solidFill>
                            <a:srgbClr val="0070C0"/>
                          </a:solidFill>
                          <a:effectLst/>
                          <a:latin typeface="+mn-lt"/>
                          <a:ea typeface="+mn-ea"/>
                          <a:cs typeface="+mn-cs"/>
                        </a:rPr>
                        <a:t> acid and calcichew weekly instead of 10mg OD</a:t>
                      </a:r>
                    </a:p>
                    <a:p>
                      <a:pPr marL="171450" indent="-171450">
                        <a:buFont typeface="Arial" panose="020B0604020202020204" pitchFamily="34" charset="0"/>
                        <a:buChar char="•"/>
                      </a:pPr>
                      <a:r>
                        <a:rPr lang="en-GB" sz="1000" b="0" i="0" kern="1200" dirty="0">
                          <a:solidFill>
                            <a:srgbClr val="0070C0"/>
                          </a:solidFill>
                          <a:effectLst/>
                          <a:latin typeface="+mn-lt"/>
                          <a:ea typeface="+mn-ea"/>
                          <a:cs typeface="+mn-cs"/>
                        </a:rPr>
                        <a:t>Change simvastatin to atorvastatin 80mg at night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3532886"/>
                  </a:ext>
                </a:extLst>
              </a:tr>
            </a:tbl>
          </a:graphicData>
        </a:graphic>
      </p:graphicFrame>
      <p:graphicFrame>
        <p:nvGraphicFramePr>
          <p:cNvPr id="36" name="Table 35">
            <a:extLst>
              <a:ext uri="{FF2B5EF4-FFF2-40B4-BE49-F238E27FC236}">
                <a16:creationId xmlns:a16="http://schemas.microsoft.com/office/drawing/2014/main" id="{CF274DA0-9380-4243-A0E8-9CF81671F2FB}"/>
              </a:ext>
            </a:extLst>
          </p:cNvPr>
          <p:cNvGraphicFramePr>
            <a:graphicFrameLocks noGrp="1"/>
          </p:cNvGraphicFramePr>
          <p:nvPr>
            <p:extLst>
              <p:ext uri="{D42A27DB-BD31-4B8C-83A1-F6EECF244321}">
                <p14:modId xmlns:p14="http://schemas.microsoft.com/office/powerpoint/2010/main" val="668316368"/>
              </p:ext>
            </p:extLst>
          </p:nvPr>
        </p:nvGraphicFramePr>
        <p:xfrm>
          <a:off x="9671423" y="4985864"/>
          <a:ext cx="1942872" cy="661053"/>
        </p:xfrm>
        <a:graphic>
          <a:graphicData uri="http://schemas.openxmlformats.org/drawingml/2006/table">
            <a:tbl>
              <a:tblPr firstRow="1" bandRow="1">
                <a:tableStyleId>{5C22544A-7EE6-4342-B048-85BDC9FD1C3A}</a:tableStyleId>
              </a:tblPr>
              <a:tblGrid>
                <a:gridCol w="1942872">
                  <a:extLst>
                    <a:ext uri="{9D8B030D-6E8A-4147-A177-3AD203B41FA5}">
                      <a16:colId xmlns:a16="http://schemas.microsoft.com/office/drawing/2014/main" val="2495202427"/>
                    </a:ext>
                  </a:extLst>
                </a:gridCol>
              </a:tblGrid>
              <a:tr h="304403">
                <a:tc>
                  <a:txBody>
                    <a:bodyPr/>
                    <a:lstStyle/>
                    <a:p>
                      <a:r>
                        <a:rPr lang="en-GB" sz="1200" dirty="0">
                          <a:solidFill>
                            <a:schemeClr val="tx1"/>
                          </a:solidFill>
                        </a:rPr>
                        <a:t>Shared Decision Status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1606130"/>
                  </a:ext>
                </a:extLst>
              </a:tr>
              <a:tr h="356650">
                <a:tc>
                  <a:txBody>
                    <a:bodyPr/>
                    <a:lstStyle/>
                    <a:p>
                      <a:r>
                        <a:rPr lang="en-GB" sz="1000" dirty="0">
                          <a:solidFill>
                            <a:srgbClr val="00B050"/>
                          </a:solidFill>
                        </a:rPr>
                        <a:t>Valid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3532886"/>
                  </a:ext>
                </a:extLst>
              </a:tr>
            </a:tbl>
          </a:graphicData>
        </a:graphic>
      </p:graphicFrame>
      <p:graphicFrame>
        <p:nvGraphicFramePr>
          <p:cNvPr id="38" name="Table 37">
            <a:extLst>
              <a:ext uri="{FF2B5EF4-FFF2-40B4-BE49-F238E27FC236}">
                <a16:creationId xmlns:a16="http://schemas.microsoft.com/office/drawing/2014/main" id="{F4E41F1D-17A3-47A0-8CDE-D0F76D300028}"/>
              </a:ext>
            </a:extLst>
          </p:cNvPr>
          <p:cNvGraphicFramePr>
            <a:graphicFrameLocks noGrp="1"/>
          </p:cNvGraphicFramePr>
          <p:nvPr>
            <p:extLst>
              <p:ext uri="{D42A27DB-BD31-4B8C-83A1-F6EECF244321}">
                <p14:modId xmlns:p14="http://schemas.microsoft.com/office/powerpoint/2010/main" val="2254948275"/>
              </p:ext>
            </p:extLst>
          </p:nvPr>
        </p:nvGraphicFramePr>
        <p:xfrm>
          <a:off x="3929653" y="6085199"/>
          <a:ext cx="3088003" cy="677158"/>
        </p:xfrm>
        <a:graphic>
          <a:graphicData uri="http://schemas.openxmlformats.org/drawingml/2006/table">
            <a:tbl>
              <a:tblPr firstRow="1" bandRow="1">
                <a:tableStyleId>{5C22544A-7EE6-4342-B048-85BDC9FD1C3A}</a:tableStyleId>
              </a:tblPr>
              <a:tblGrid>
                <a:gridCol w="3088003">
                  <a:extLst>
                    <a:ext uri="{9D8B030D-6E8A-4147-A177-3AD203B41FA5}">
                      <a16:colId xmlns:a16="http://schemas.microsoft.com/office/drawing/2014/main" val="2495202427"/>
                    </a:ext>
                  </a:extLst>
                </a:gridCol>
              </a:tblGrid>
              <a:tr h="140926">
                <a:tc>
                  <a:txBody>
                    <a:bodyPr/>
                    <a:lstStyle/>
                    <a:p>
                      <a:r>
                        <a:rPr lang="en-GB" sz="1200" dirty="0">
                          <a:solidFill>
                            <a:schemeClr val="tx1"/>
                          </a:solidFill>
                          <a:latin typeface="Calibri"/>
                        </a:rPr>
                        <a:t>Clinicians Actions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1606130"/>
                  </a:ext>
                </a:extLst>
              </a:tr>
              <a:tr h="402838">
                <a:tc>
                  <a:txBody>
                    <a:bodyPr/>
                    <a:lstStyle/>
                    <a:p>
                      <a:r>
                        <a:rPr lang="en-GB" sz="1000" b="0" i="0" kern="1200" dirty="0">
                          <a:solidFill>
                            <a:srgbClr val="0070C0"/>
                          </a:solidFill>
                          <a:effectLst/>
                          <a:latin typeface="+mn-lt"/>
                          <a:ea typeface="+mn-ea"/>
                          <a:cs typeface="+mn-cs"/>
                        </a:rPr>
                        <a:t>Communicate changes with GP. Referral to physio and cessation scheme. Review with patient in 4 weeks.</a:t>
                      </a:r>
                      <a:endParaRPr lang="en-GB" sz="1000" dirty="0">
                        <a:solidFill>
                          <a:srgbClr val="0070C0"/>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3532886"/>
                  </a:ext>
                </a:extLst>
              </a:tr>
            </a:tbl>
          </a:graphicData>
        </a:graphic>
      </p:graphicFrame>
      <p:graphicFrame>
        <p:nvGraphicFramePr>
          <p:cNvPr id="18" name="Table 17">
            <a:extLst>
              <a:ext uri="{FF2B5EF4-FFF2-40B4-BE49-F238E27FC236}">
                <a16:creationId xmlns:a16="http://schemas.microsoft.com/office/drawing/2014/main" id="{87A0F12A-D007-435C-AC14-B36345DB248A}"/>
              </a:ext>
            </a:extLst>
          </p:cNvPr>
          <p:cNvGraphicFramePr>
            <a:graphicFrameLocks noGrp="1"/>
          </p:cNvGraphicFramePr>
          <p:nvPr>
            <p:extLst>
              <p:ext uri="{D42A27DB-BD31-4B8C-83A1-F6EECF244321}">
                <p14:modId xmlns:p14="http://schemas.microsoft.com/office/powerpoint/2010/main" val="3330098991"/>
              </p:ext>
            </p:extLst>
          </p:nvPr>
        </p:nvGraphicFramePr>
        <p:xfrm>
          <a:off x="6890023" y="4985864"/>
          <a:ext cx="2605077" cy="702033"/>
        </p:xfrm>
        <a:graphic>
          <a:graphicData uri="http://schemas.openxmlformats.org/drawingml/2006/table">
            <a:tbl>
              <a:tblPr firstRow="1" bandRow="1">
                <a:tableStyleId>{5C22544A-7EE6-4342-B048-85BDC9FD1C3A}</a:tableStyleId>
              </a:tblPr>
              <a:tblGrid>
                <a:gridCol w="2605077">
                  <a:extLst>
                    <a:ext uri="{9D8B030D-6E8A-4147-A177-3AD203B41FA5}">
                      <a16:colId xmlns:a16="http://schemas.microsoft.com/office/drawing/2014/main" val="2495202427"/>
                    </a:ext>
                  </a:extLst>
                </a:gridCol>
              </a:tblGrid>
              <a:tr h="2558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latin typeface="Calibri"/>
                        </a:rPr>
                        <a:t>Decision Issues Flag:  </a:t>
                      </a:r>
                      <a:r>
                        <a:rPr lang="en-GB" sz="1200" b="1" i="0" kern="1200" dirty="0">
                          <a:solidFill>
                            <a:schemeClr val="accent6">
                              <a:lumMod val="75000"/>
                            </a:schemeClr>
                          </a:solidFill>
                          <a:effectLst/>
                          <a:latin typeface="+mn-lt"/>
                          <a:ea typeface="+mn-ea"/>
                          <a:cs typeface="+mn-cs"/>
                        </a:rPr>
                        <a:t>No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1606130"/>
                  </a:ext>
                </a:extLst>
              </a:tr>
              <a:tr h="427713">
                <a:tc>
                  <a:txBody>
                    <a:bodyPr/>
                    <a:lstStyle/>
                    <a:p>
                      <a:r>
                        <a:rPr lang="en-GB" sz="1100" b="1" i="0" kern="1200" dirty="0">
                          <a:solidFill>
                            <a:schemeClr val="tx1"/>
                          </a:solidFill>
                          <a:effectLst/>
                          <a:latin typeface="+mn-lt"/>
                          <a:ea typeface="+mn-ea"/>
                          <a:cs typeface="+mn-cs"/>
                        </a:rPr>
                        <a:t>If Yes, Issue/Reason</a:t>
                      </a:r>
                      <a:r>
                        <a:rPr lang="en-GB" sz="1000" b="1" i="0" kern="1200" dirty="0">
                          <a:solidFill>
                            <a:srgbClr val="0070C0"/>
                          </a:solidFill>
                          <a:effectLst/>
                          <a:latin typeface="+mn-lt"/>
                          <a:ea typeface="+mn-ea"/>
                          <a:cs typeface="+mn-cs"/>
                        </a:rPr>
                        <a:t>:  </a:t>
                      </a:r>
                      <a:endParaRPr lang="en-GB" sz="1000" b="1" dirty="0">
                        <a:solidFill>
                          <a:srgbClr val="0070C0"/>
                        </a:solidFill>
                        <a:latin typeface="Calibri"/>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3532886"/>
                  </a:ext>
                </a:extLst>
              </a:tr>
            </a:tbl>
          </a:graphicData>
        </a:graphic>
      </p:graphicFrame>
      <p:graphicFrame>
        <p:nvGraphicFramePr>
          <p:cNvPr id="19" name="Table 18">
            <a:extLst>
              <a:ext uri="{FF2B5EF4-FFF2-40B4-BE49-F238E27FC236}">
                <a16:creationId xmlns:a16="http://schemas.microsoft.com/office/drawing/2014/main" id="{EA53EEE2-3183-4919-9FEC-49C10FCFF96D}"/>
              </a:ext>
            </a:extLst>
          </p:cNvPr>
          <p:cNvGraphicFramePr>
            <a:graphicFrameLocks noGrp="1"/>
          </p:cNvGraphicFramePr>
          <p:nvPr>
            <p:extLst>
              <p:ext uri="{D42A27DB-BD31-4B8C-83A1-F6EECF244321}">
                <p14:modId xmlns:p14="http://schemas.microsoft.com/office/powerpoint/2010/main" val="4221412106"/>
              </p:ext>
            </p:extLst>
          </p:nvPr>
        </p:nvGraphicFramePr>
        <p:xfrm>
          <a:off x="4570888" y="4999525"/>
          <a:ext cx="2113452" cy="677159"/>
        </p:xfrm>
        <a:graphic>
          <a:graphicData uri="http://schemas.openxmlformats.org/drawingml/2006/table">
            <a:tbl>
              <a:tblPr firstRow="1" bandRow="1">
                <a:tableStyleId>{5C22544A-7EE6-4342-B048-85BDC9FD1C3A}</a:tableStyleId>
              </a:tblPr>
              <a:tblGrid>
                <a:gridCol w="2113452">
                  <a:extLst>
                    <a:ext uri="{9D8B030D-6E8A-4147-A177-3AD203B41FA5}">
                      <a16:colId xmlns:a16="http://schemas.microsoft.com/office/drawing/2014/main" val="2495202427"/>
                    </a:ext>
                  </a:extLst>
                </a:gridCol>
              </a:tblGrid>
              <a:tr h="397363">
                <a:tc>
                  <a:txBody>
                    <a:bodyPr/>
                    <a:lstStyle/>
                    <a:p>
                      <a:r>
                        <a:rPr lang="en-GB" sz="1200" dirty="0">
                          <a:solidFill>
                            <a:schemeClr val="tx1"/>
                          </a:solidFill>
                          <a:latin typeface="Calibri"/>
                        </a:rPr>
                        <a:t>Shared Decision Review Date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1606130"/>
                  </a:ext>
                </a:extLst>
              </a:tr>
              <a:tr h="279796">
                <a:tc>
                  <a:txBody>
                    <a:bodyPr/>
                    <a:lstStyle/>
                    <a:p>
                      <a:r>
                        <a:rPr lang="en-GB" sz="1000" b="0" i="0" kern="1200" dirty="0">
                          <a:solidFill>
                            <a:schemeClr val="accent6">
                              <a:lumMod val="75000"/>
                            </a:schemeClr>
                          </a:solidFill>
                          <a:effectLst/>
                          <a:latin typeface="+mn-lt"/>
                          <a:ea typeface="+mn-ea"/>
                          <a:cs typeface="+mn-cs"/>
                        </a:rPr>
                        <a:t> 20</a:t>
                      </a:r>
                      <a:r>
                        <a:rPr lang="en-GB" sz="1000" b="0" i="0" kern="1200" baseline="30000" dirty="0">
                          <a:solidFill>
                            <a:schemeClr val="accent6">
                              <a:lumMod val="75000"/>
                            </a:schemeClr>
                          </a:solidFill>
                          <a:effectLst/>
                          <a:latin typeface="+mn-lt"/>
                          <a:ea typeface="+mn-ea"/>
                          <a:cs typeface="+mn-cs"/>
                        </a:rPr>
                        <a:t>th</a:t>
                      </a:r>
                      <a:r>
                        <a:rPr lang="en-GB" sz="1000" b="0" i="0" kern="1200" dirty="0">
                          <a:solidFill>
                            <a:schemeClr val="accent6">
                              <a:lumMod val="75000"/>
                            </a:schemeClr>
                          </a:solidFill>
                          <a:effectLst/>
                          <a:latin typeface="+mn-lt"/>
                          <a:ea typeface="+mn-ea"/>
                          <a:cs typeface="+mn-cs"/>
                        </a:rPr>
                        <a:t> May 2022</a:t>
                      </a:r>
                      <a:endParaRPr lang="en-GB" sz="1000" dirty="0">
                        <a:solidFill>
                          <a:schemeClr val="accent6">
                            <a:lumMod val="75000"/>
                          </a:schemeClr>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3532886"/>
                  </a:ext>
                </a:extLst>
              </a:tr>
            </a:tbl>
          </a:graphicData>
        </a:graphic>
      </p:graphicFrame>
      <p:graphicFrame>
        <p:nvGraphicFramePr>
          <p:cNvPr id="22" name="Table 21">
            <a:extLst>
              <a:ext uri="{FF2B5EF4-FFF2-40B4-BE49-F238E27FC236}">
                <a16:creationId xmlns:a16="http://schemas.microsoft.com/office/drawing/2014/main" id="{D96409BF-4DDA-45BF-A2EE-2CD44A4350FF}"/>
              </a:ext>
            </a:extLst>
          </p:cNvPr>
          <p:cNvGraphicFramePr>
            <a:graphicFrameLocks noGrp="1"/>
          </p:cNvGraphicFramePr>
          <p:nvPr>
            <p:extLst>
              <p:ext uri="{D42A27DB-BD31-4B8C-83A1-F6EECF244321}">
                <p14:modId xmlns:p14="http://schemas.microsoft.com/office/powerpoint/2010/main" val="2881485947"/>
              </p:ext>
            </p:extLst>
          </p:nvPr>
        </p:nvGraphicFramePr>
        <p:xfrm>
          <a:off x="7487101" y="6085199"/>
          <a:ext cx="2664642" cy="677158"/>
        </p:xfrm>
        <a:graphic>
          <a:graphicData uri="http://schemas.openxmlformats.org/drawingml/2006/table">
            <a:tbl>
              <a:tblPr firstRow="1" bandRow="1">
                <a:tableStyleId>{5C22544A-7EE6-4342-B048-85BDC9FD1C3A}</a:tableStyleId>
              </a:tblPr>
              <a:tblGrid>
                <a:gridCol w="2664642">
                  <a:extLst>
                    <a:ext uri="{9D8B030D-6E8A-4147-A177-3AD203B41FA5}">
                      <a16:colId xmlns:a16="http://schemas.microsoft.com/office/drawing/2014/main" val="2495202427"/>
                    </a:ext>
                  </a:extLst>
                </a:gridCol>
              </a:tblGrid>
              <a:tr h="247586">
                <a:tc>
                  <a:txBody>
                    <a:bodyPr/>
                    <a:lstStyle/>
                    <a:p>
                      <a:r>
                        <a:rPr lang="en-GB" sz="1200">
                          <a:solidFill>
                            <a:schemeClr val="tx1"/>
                          </a:solidFill>
                          <a:latin typeface="+mn-lt"/>
                        </a:rPr>
                        <a:t>Person/carer  Actions</a:t>
                      </a:r>
                      <a:endParaRPr lang="en-GB" sz="120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1606130"/>
                  </a:ext>
                </a:extLst>
              </a:tr>
              <a:tr h="402838">
                <a:tc>
                  <a:txBody>
                    <a:bodyPr/>
                    <a:lstStyle/>
                    <a:p>
                      <a:r>
                        <a:rPr lang="en-GB" sz="1000" dirty="0">
                          <a:solidFill>
                            <a:srgbClr val="0070C0"/>
                          </a:solidFill>
                          <a:latin typeface="+mn-lt"/>
                        </a:rPr>
                        <a:t>Attend smoking cessation clinic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3532886"/>
                  </a:ext>
                </a:extLst>
              </a:tr>
            </a:tbl>
          </a:graphicData>
        </a:graphic>
      </p:graphicFrame>
      <p:grpSp>
        <p:nvGrpSpPr>
          <p:cNvPr id="24" name="Group 23">
            <a:extLst>
              <a:ext uri="{FF2B5EF4-FFF2-40B4-BE49-F238E27FC236}">
                <a16:creationId xmlns:a16="http://schemas.microsoft.com/office/drawing/2014/main" id="{8D9DB8D7-3ECB-4F00-8D45-6E09AEC3F08F}"/>
              </a:ext>
            </a:extLst>
          </p:cNvPr>
          <p:cNvGrpSpPr/>
          <p:nvPr/>
        </p:nvGrpSpPr>
        <p:grpSpPr>
          <a:xfrm>
            <a:off x="327558" y="6152115"/>
            <a:ext cx="2731626" cy="543326"/>
            <a:chOff x="2194357" y="2310295"/>
            <a:chExt cx="1391181" cy="1045303"/>
          </a:xfrm>
        </p:grpSpPr>
        <p:sp>
          <p:nvSpPr>
            <p:cNvPr id="27" name="Rectangle: Rounded Corners 26">
              <a:extLst>
                <a:ext uri="{FF2B5EF4-FFF2-40B4-BE49-F238E27FC236}">
                  <a16:creationId xmlns:a16="http://schemas.microsoft.com/office/drawing/2014/main" id="{B4C8A98B-FC3A-4993-B6A9-2AE3FBE87CCA}"/>
                </a:ext>
              </a:extLst>
            </p:cNvPr>
            <p:cNvSpPr/>
            <p:nvPr/>
          </p:nvSpPr>
          <p:spPr>
            <a:xfrm>
              <a:off x="2194357" y="2310295"/>
              <a:ext cx="1391181" cy="1045303"/>
            </a:xfrm>
            <a:prstGeom prst="roundRect">
              <a:avLst>
                <a:gd name="adj" fmla="val 16670"/>
              </a:avLst>
            </a:prstGeom>
          </p:spPr>
          <p:style>
            <a:lnRef idx="1">
              <a:schemeClr val="accent3"/>
            </a:lnRef>
            <a:fillRef idx="2">
              <a:schemeClr val="accent3"/>
            </a:fillRef>
            <a:effectRef idx="1">
              <a:schemeClr val="accent3"/>
            </a:effectRef>
            <a:fontRef idx="minor">
              <a:schemeClr val="dk1"/>
            </a:fontRef>
          </p:style>
        </p:sp>
        <p:sp>
          <p:nvSpPr>
            <p:cNvPr id="39" name="Rectangle: Rounded Corners 4">
              <a:extLst>
                <a:ext uri="{FF2B5EF4-FFF2-40B4-BE49-F238E27FC236}">
                  <a16:creationId xmlns:a16="http://schemas.microsoft.com/office/drawing/2014/main" id="{96B7257B-2B93-4CD2-876C-935E649967B6}"/>
                </a:ext>
              </a:extLst>
            </p:cNvPr>
            <p:cNvSpPr txBox="1"/>
            <p:nvPr/>
          </p:nvSpPr>
          <p:spPr>
            <a:xfrm>
              <a:off x="2245394" y="2341787"/>
              <a:ext cx="1289107" cy="943230"/>
            </a:xfrm>
            <a:prstGeom prst="rect">
              <a:avLst/>
            </a:prstGeom>
            <a:ln>
              <a:noFill/>
            </a:ln>
          </p:spPr>
          <p:style>
            <a:lnRef idx="1">
              <a:schemeClr val="accent3"/>
            </a:lnRef>
            <a:fillRef idx="2">
              <a:schemeClr val="accent3"/>
            </a:fillRef>
            <a:effectRef idx="1">
              <a:schemeClr val="accent3"/>
            </a:effectRef>
            <a:fontRef idx="minor">
              <a:schemeClr val="dk1"/>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dirty="0"/>
                <a:t>Post Appointment Actions</a:t>
              </a:r>
              <a:endParaRPr lang="en-GB" sz="1400" kern="1200" dirty="0"/>
            </a:p>
          </p:txBody>
        </p:sp>
      </p:grpSp>
    </p:spTree>
    <p:extLst>
      <p:ext uri="{BB962C8B-B14F-4D97-AF65-F5344CB8AC3E}">
        <p14:creationId xmlns:p14="http://schemas.microsoft.com/office/powerpoint/2010/main" val="8842718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5d0bc28-439c-4ad9-a9e9-9dd1611df8e0">
      <Terms xmlns="http://schemas.microsoft.com/office/infopath/2007/PartnerControls"/>
    </lcf76f155ced4ddcb4097134ff3c332f>
    <TaxCatchAll xmlns="99d90063-1ae5-4c41-8623-8a0d9c46898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CF6099D7DFD0244995242C27C5D0417" ma:contentTypeVersion="17" ma:contentTypeDescription="Create a new document." ma:contentTypeScope="" ma:versionID="851d89e5962833805299e3456dd62963">
  <xsd:schema xmlns:xsd="http://www.w3.org/2001/XMLSchema" xmlns:xs="http://www.w3.org/2001/XMLSchema" xmlns:p="http://schemas.microsoft.com/office/2006/metadata/properties" xmlns:ns2="0be9d5d1-2f46-4da6-ae95-aba020033eb5" xmlns:ns3="a5d0bc28-439c-4ad9-a9e9-9dd1611df8e0" xmlns:ns4="99d90063-1ae5-4c41-8623-8a0d9c468985" targetNamespace="http://schemas.microsoft.com/office/2006/metadata/properties" ma:root="true" ma:fieldsID="4cfc10fc9334c1dd0c84e19bdbc5546c" ns2:_="" ns3:_="" ns4:_="">
    <xsd:import namespace="0be9d5d1-2f46-4da6-ae95-aba020033eb5"/>
    <xsd:import namespace="a5d0bc28-439c-4ad9-a9e9-9dd1611df8e0"/>
    <xsd:import namespace="99d90063-1ae5-4c41-8623-8a0d9c468985"/>
    <xsd:element name="properties">
      <xsd:complexType>
        <xsd:sequence>
          <xsd:element name="documentManagement">
            <xsd:complexType>
              <xsd:all>
                <xsd:element ref="ns2:SharedWithUsers" minOccurs="0"/>
                <xsd:element ref="ns2:SharingHintHash" minOccurs="0"/>
                <xsd:element ref="ns2:SharedWithDetails" minOccurs="0"/>
                <xsd:element ref="ns3:MediaServiceMetadata" minOccurs="0"/>
                <xsd:element ref="ns3:MediaServiceFastMetadata" minOccurs="0"/>
                <xsd:element ref="ns3:MediaServiceAutoTags" minOccurs="0"/>
                <xsd:element ref="ns3:MediaServiceDateTaken"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be9d5d1-2f46-4da6-ae95-aba020033eb5"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5d0bc28-439c-4ad9-a9e9-9dd1611df8e0"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description="" ma:internalName="MediaServiceAutoTags" ma:readOnly="true">
      <xsd:simpleType>
        <xsd:restriction base="dms:Text"/>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Location" ma:index="15" nillable="true" ma:displayName="MediaServiceLocation" ma:descrip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b856d52d-2eb3-42f7-b1e2-d82bc5ae7345"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99d90063-1ae5-4c41-8623-8a0d9c468985" elementFormDefault="qualified">
    <xsd:import namespace="http://schemas.microsoft.com/office/2006/documentManagement/types"/>
    <xsd:import namespace="http://schemas.microsoft.com/office/infopath/2007/PartnerControls"/>
    <xsd:element name="TaxCatchAll" ma:index="24" nillable="true" ma:displayName="Taxonomy Catch All Column" ma:hidden="true" ma:list="{d71b8442-9cef-4138-b783-9116338ff63a}" ma:internalName="TaxCatchAll" ma:showField="CatchAllData" ma:web="99d90063-1ae5-4c41-8623-8a0d9c46898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72393F5-9D86-4F55-98D9-1F9A9DE1BE03}">
  <ds:schemaRefs>
    <ds:schemaRef ds:uri="http://schemas.microsoft.com/office/2006/metadata/properties"/>
    <ds:schemaRef ds:uri="http://schemas.microsoft.com/office/infopath/2007/PartnerControls"/>
    <ds:schemaRef ds:uri="a5d0bc28-439c-4ad9-a9e9-9dd1611df8e0"/>
    <ds:schemaRef ds:uri="99d90063-1ae5-4c41-8623-8a0d9c468985"/>
  </ds:schemaRefs>
</ds:datastoreItem>
</file>

<file path=customXml/itemProps2.xml><?xml version="1.0" encoding="utf-8"?>
<ds:datastoreItem xmlns:ds="http://schemas.openxmlformats.org/officeDocument/2006/customXml" ds:itemID="{697A1A11-4636-42AA-8BFF-8A7B8FA6F1AD}">
  <ds:schemaRefs>
    <ds:schemaRef ds:uri="http://schemas.microsoft.com/sharepoint/v3/contenttype/forms"/>
  </ds:schemaRefs>
</ds:datastoreItem>
</file>

<file path=customXml/itemProps3.xml><?xml version="1.0" encoding="utf-8"?>
<ds:datastoreItem xmlns:ds="http://schemas.openxmlformats.org/officeDocument/2006/customXml" ds:itemID="{AC0EAA7A-4F7C-41BC-BECE-A31A7815D5B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be9d5d1-2f46-4da6-ae95-aba020033eb5"/>
    <ds:schemaRef ds:uri="a5d0bc28-439c-4ad9-a9e9-9dd1611df8e0"/>
    <ds:schemaRef ds:uri="99d90063-1ae5-4c41-8623-8a0d9c46898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14</TotalTime>
  <Words>942</Words>
  <Application>Microsoft Office PowerPoint</Application>
  <PresentationFormat>Widescreen</PresentationFormat>
  <Paragraphs>121</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Gotham-Book</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 griffin</dc:creator>
  <cp:lastModifiedBy>Martin Orton</cp:lastModifiedBy>
  <cp:revision>188</cp:revision>
  <dcterms:created xsi:type="dcterms:W3CDTF">2022-04-20T14:53:59Z</dcterms:created>
  <dcterms:modified xsi:type="dcterms:W3CDTF">2022-06-09T10:11:29Z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0x010100ACF6099D7DFD0244995242C27C5D0417</vt:lpwstr>
  </property>
  <property fmtid="{D5CDD505-2E9C-101B-9397-08002B2CF9AE}" pid="3" name="MediaServiceImageTags">
    <vt:lpwstr/>
  </property>
</Properties>
</file>